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sldIdLst>
    <p:sldId id="256" r:id="rId2"/>
    <p:sldId id="316" r:id="rId3"/>
    <p:sldId id="265" r:id="rId4"/>
    <p:sldId id="257" r:id="rId5"/>
    <p:sldId id="261" r:id="rId6"/>
    <p:sldId id="262" r:id="rId7"/>
    <p:sldId id="264" r:id="rId8"/>
    <p:sldId id="266" r:id="rId9"/>
    <p:sldId id="267" r:id="rId10"/>
    <p:sldId id="270" r:id="rId11"/>
    <p:sldId id="272" r:id="rId12"/>
    <p:sldId id="282" r:id="rId13"/>
    <p:sldId id="274" r:id="rId14"/>
    <p:sldId id="280" r:id="rId15"/>
    <p:sldId id="276" r:id="rId16"/>
    <p:sldId id="283" r:id="rId17"/>
    <p:sldId id="271" r:id="rId18"/>
    <p:sldId id="281" r:id="rId19"/>
    <p:sldId id="275" r:id="rId20"/>
    <p:sldId id="269" r:id="rId21"/>
    <p:sldId id="279" r:id="rId22"/>
    <p:sldId id="260" r:id="rId23"/>
    <p:sldId id="277" r:id="rId24"/>
    <p:sldId id="278" r:id="rId25"/>
    <p:sldId id="273" r:id="rId26"/>
    <p:sldId id="312" r:id="rId27"/>
    <p:sldId id="284" r:id="rId28"/>
    <p:sldId id="311" r:id="rId29"/>
    <p:sldId id="258" r:id="rId30"/>
    <p:sldId id="259" r:id="rId31"/>
    <p:sldId id="285" r:id="rId32"/>
    <p:sldId id="290" r:id="rId33"/>
    <p:sldId id="286" r:id="rId34"/>
    <p:sldId id="287" r:id="rId35"/>
    <p:sldId id="288" r:id="rId36"/>
    <p:sldId id="293" r:id="rId37"/>
    <p:sldId id="289" r:id="rId38"/>
    <p:sldId id="291" r:id="rId39"/>
    <p:sldId id="295" r:id="rId40"/>
    <p:sldId id="296" r:id="rId41"/>
    <p:sldId id="297" r:id="rId42"/>
    <p:sldId id="292" r:id="rId43"/>
    <p:sldId id="294" r:id="rId44"/>
    <p:sldId id="298" r:id="rId45"/>
    <p:sldId id="308" r:id="rId46"/>
    <p:sldId id="299" r:id="rId47"/>
    <p:sldId id="307" r:id="rId48"/>
    <p:sldId id="300" r:id="rId49"/>
    <p:sldId id="301" r:id="rId50"/>
    <p:sldId id="303" r:id="rId51"/>
    <p:sldId id="302" r:id="rId52"/>
    <p:sldId id="309" r:id="rId53"/>
    <p:sldId id="310" r:id="rId54"/>
    <p:sldId id="315" r:id="rId55"/>
    <p:sldId id="313" r:id="rId56"/>
    <p:sldId id="314" r:id="rId57"/>
    <p:sldId id="304" r:id="rId58"/>
    <p:sldId id="305" r:id="rId59"/>
    <p:sldId id="306" r:id="rId60"/>
    <p:sldId id="317" r:id="rId61"/>
    <p:sldId id="318"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4" r:id="rId75"/>
    <p:sldId id="335" r:id="rId76"/>
    <p:sldId id="336" r:id="rId77"/>
    <p:sldId id="337" r:id="rId78"/>
    <p:sldId id="338" r:id="rId79"/>
    <p:sldId id="339" r:id="rId80"/>
    <p:sldId id="341" r:id="rId81"/>
    <p:sldId id="340" r:id="rId82"/>
    <p:sldId id="342" r:id="rId83"/>
    <p:sldId id="343" r:id="rId84"/>
    <p:sldId id="344" r:id="rId85"/>
    <p:sldId id="345" r:id="rId86"/>
    <p:sldId id="346" r:id="rId87"/>
    <p:sldId id="347" r:id="rId88"/>
    <p:sldId id="348" r:id="rId89"/>
    <p:sldId id="349" r:id="rId90"/>
    <p:sldId id="393" r:id="rId91"/>
    <p:sldId id="350" r:id="rId92"/>
    <p:sldId id="351" r:id="rId93"/>
    <p:sldId id="352" r:id="rId94"/>
    <p:sldId id="354" r:id="rId95"/>
    <p:sldId id="353" r:id="rId96"/>
    <p:sldId id="356" r:id="rId97"/>
    <p:sldId id="355"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1" r:id="rId112"/>
    <p:sldId id="372" r:id="rId113"/>
    <p:sldId id="376" r:id="rId114"/>
    <p:sldId id="377" r:id="rId115"/>
    <p:sldId id="378" r:id="rId116"/>
    <p:sldId id="373" r:id="rId117"/>
    <p:sldId id="374" r:id="rId118"/>
    <p:sldId id="375" r:id="rId119"/>
    <p:sldId id="379" r:id="rId120"/>
    <p:sldId id="380" r:id="rId121"/>
    <p:sldId id="381" r:id="rId122"/>
    <p:sldId id="382" r:id="rId123"/>
    <p:sldId id="383" r:id="rId124"/>
    <p:sldId id="384" r:id="rId125"/>
    <p:sldId id="385" r:id="rId126"/>
    <p:sldId id="387" r:id="rId127"/>
    <p:sldId id="388" r:id="rId128"/>
    <p:sldId id="386" r:id="rId129"/>
    <p:sldId id="389" r:id="rId130"/>
    <p:sldId id="390" r:id="rId131"/>
    <p:sldId id="391" r:id="rId132"/>
    <p:sldId id="392"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10" r:id="rId149"/>
    <p:sldId id="409" r:id="rId150"/>
    <p:sldId id="411" r:id="rId151"/>
    <p:sldId id="412" r:id="rId152"/>
    <p:sldId id="417" r:id="rId153"/>
    <p:sldId id="413" r:id="rId154"/>
    <p:sldId id="332" r:id="rId155"/>
    <p:sldId id="415" r:id="rId156"/>
    <p:sldId id="416" r:id="rId157"/>
    <p:sldId id="418" r:id="rId158"/>
    <p:sldId id="419" r:id="rId159"/>
    <p:sldId id="420" r:id="rId160"/>
    <p:sldId id="421" r:id="rId161"/>
    <p:sldId id="423" r:id="rId162"/>
    <p:sldId id="422" r:id="rId163"/>
    <p:sldId id="424" r:id="rId164"/>
    <p:sldId id="425" r:id="rId1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2017" autoAdjust="0"/>
    <p:restoredTop sz="88814" autoAdjust="0"/>
  </p:normalViewPr>
  <p:slideViewPr>
    <p:cSldViewPr>
      <p:cViewPr>
        <p:scale>
          <a:sx n="70" d="100"/>
          <a:sy n="70" d="100"/>
        </p:scale>
        <p:origin x="-2778" y="-852"/>
      </p:cViewPr>
      <p:guideLst>
        <p:guide orient="horz" pos="2160"/>
        <p:guide pos="2880"/>
      </p:guideLst>
    </p:cSldViewPr>
  </p:slideViewPr>
  <p:outlineViewPr>
    <p:cViewPr>
      <p:scale>
        <a:sx n="33" d="100"/>
        <a:sy n="33" d="100"/>
      </p:scale>
      <p:origin x="0" y="821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B0E498-4B02-4EF9-B416-7183B1E9CB58}" type="datetimeFigureOut">
              <a:rPr lang="en-US" smtClean="0"/>
              <a:t>11/25/2022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A73E82-7ED0-4B2B-ABAC-A0EE44A029CA}" type="slidenum">
              <a:rPr lang="en-US" smtClean="0"/>
              <a:t>‹#›</a:t>
            </a:fld>
            <a:endParaRPr lang="en-US"/>
          </a:p>
        </p:txBody>
      </p:sp>
    </p:spTree>
    <p:extLst>
      <p:ext uri="{BB962C8B-B14F-4D97-AF65-F5344CB8AC3E}">
        <p14:creationId xmlns:p14="http://schemas.microsoft.com/office/powerpoint/2010/main" val="73164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3</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nuclear spill made it impossible for Japan to farm those </a:t>
            </a:r>
            <a:r>
              <a:rPr lang="en-US" baseline="0" dirty="0" err="1" smtClean="0"/>
              <a:t>elvers</a:t>
            </a:r>
            <a:r>
              <a:rPr lang="en-US" baseline="0" dirty="0" smtClean="0"/>
              <a:t> for about 100 years.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12</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https://www.mdislander.com/news/elvers-fetch-2-154-per-pound/article_b7b77c08-ba71-5ad6-a401-c75caaf11df1.html</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13</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120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Show</a:t>
            </a:r>
            <a:r>
              <a:rPr lang="en-US" sz="1200" b="0" i="0" kern="1200" dirty="0" smtClean="0">
                <a:solidFill>
                  <a:schemeClr val="tx1"/>
                </a:solidFill>
                <a:effectLst/>
                <a:latin typeface="+mn-lt"/>
                <a:ea typeface="+mn-ea"/>
                <a:cs typeface="+mn-cs"/>
              </a:rPr>
              <a:t> has a functionality to print its argument as a String.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121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Show</a:t>
            </a:r>
            <a:r>
              <a:rPr lang="en-US" sz="1200" b="0" i="0" kern="1200" dirty="0" smtClean="0">
                <a:solidFill>
                  <a:schemeClr val="tx1"/>
                </a:solidFill>
                <a:effectLst/>
                <a:latin typeface="+mn-lt"/>
                <a:ea typeface="+mn-ea"/>
                <a:cs typeface="+mn-cs"/>
              </a:rPr>
              <a:t> has a functionality to print its argument as a String.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122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err="1" smtClean="0">
                <a:latin typeface="Adobe Arabic" pitchFamily="18" charset="-78"/>
                <a:cs typeface="Adobe Arabic" pitchFamily="18" charset="-78"/>
              </a:rPr>
              <a:t>Succ</a:t>
            </a:r>
            <a:r>
              <a:rPr lang="en-US" sz="1200" b="1" dirty="0" smtClean="0">
                <a:latin typeface="Adobe Arabic" pitchFamily="18" charset="-78"/>
                <a:cs typeface="Adobe Arabic" pitchFamily="18" charset="-78"/>
              </a:rPr>
              <a:t> </a:t>
            </a:r>
            <a:r>
              <a:rPr lang="en-US" sz="1200" dirty="0" smtClean="0">
                <a:latin typeface="Adobe Arabic" pitchFamily="18" charset="-78"/>
                <a:cs typeface="Adobe Arabic" pitchFamily="18" charset="-78"/>
              </a:rPr>
              <a:t> shows you the next value.</a:t>
            </a:r>
            <a:br>
              <a:rPr lang="en-US" sz="1200" dirty="0" smtClean="0">
                <a:latin typeface="Adobe Arabic" pitchFamily="18" charset="-78"/>
                <a:cs typeface="Adobe Arabic" pitchFamily="18" charset="-78"/>
              </a:rPr>
            </a:br>
            <a:r>
              <a:rPr lang="en-US" sz="1200" dirty="0" smtClean="0">
                <a:latin typeface="Adobe Arabic" pitchFamily="18" charset="-78"/>
                <a:cs typeface="Adobe Arabic" pitchFamily="18" charset="-78"/>
              </a:rPr>
              <a:t>- the successor.</a:t>
            </a:r>
            <a:endParaRPr lang="en-US" dirty="0">
              <a:latin typeface="Adobe Arabic" pitchFamily="18" charset="-78"/>
              <a:cs typeface="Adobe Arabic" pitchFamily="18" charset="-78"/>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123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err="1" smtClean="0">
                <a:latin typeface="Adobe Arabic" pitchFamily="18" charset="-78"/>
                <a:cs typeface="Adobe Arabic" pitchFamily="18" charset="-78"/>
              </a:rPr>
              <a:t>pred</a:t>
            </a:r>
            <a:r>
              <a:rPr lang="en-US" sz="1200" dirty="0" smtClean="0">
                <a:latin typeface="Adobe Arabic" pitchFamily="18" charset="-78"/>
                <a:cs typeface="Adobe Arabic" pitchFamily="18" charset="-78"/>
              </a:rPr>
              <a:t> shows you the prior value in a sequence.</a:t>
            </a:r>
            <a:endParaRPr lang="en-US" dirty="0">
              <a:latin typeface="Adobe Arabic" pitchFamily="18" charset="-78"/>
              <a:cs typeface="Adobe Arabic" pitchFamily="18" charset="-78"/>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124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err="1" smtClean="0">
                <a:latin typeface="Adobe Arabic" pitchFamily="18" charset="-78"/>
                <a:cs typeface="Adobe Arabic" pitchFamily="18" charset="-78"/>
              </a:rPr>
              <a:t>pred</a:t>
            </a:r>
            <a:r>
              <a:rPr lang="en-US" sz="1200" dirty="0" smtClean="0">
                <a:latin typeface="Adobe Arabic" pitchFamily="18" charset="-78"/>
                <a:cs typeface="Adobe Arabic" pitchFamily="18" charset="-78"/>
              </a:rPr>
              <a:t> shows you the prior value in a sequence.</a:t>
            </a:r>
            <a:endParaRPr lang="en-US" dirty="0">
              <a:latin typeface="Adobe Arabic" pitchFamily="18" charset="-78"/>
              <a:cs typeface="Adobe Arabic" pitchFamily="18" charset="-78"/>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125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126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Numeric</a:t>
            </a:r>
            <a:r>
              <a:rPr lang="en-US" sz="1200" b="1" baseline="0" dirty="0" smtClean="0"/>
              <a:t> Data Review</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127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128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129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https://www.unodc.org/documents/data-and-analysis/wildlife/2020/WWLC20_Chapter_7_Eels.pdf</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14</a:t>
            </a:fld>
            <a:endParaRPr lang="en-US"/>
          </a:p>
        </p:txBody>
      </p:sp>
    </p:spTree>
    <p:extLst>
      <p:ext uri="{BB962C8B-B14F-4D97-AF65-F5344CB8AC3E}">
        <p14:creationId xmlns:p14="http://schemas.microsoft.com/office/powerpoint/2010/main" val="933441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133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arbitrage</a:t>
            </a:r>
            <a:r>
              <a:rPr lang="en-US" baseline="0" dirty="0" smtClean="0"/>
              <a:t> between competitors selling similar or identical products in different markets.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15</a:t>
            </a:fld>
            <a:endParaRPr lang="en-US"/>
          </a:p>
        </p:txBody>
      </p:sp>
    </p:spTree>
    <p:extLst>
      <p:ext uri="{BB962C8B-B14F-4D97-AF65-F5344CB8AC3E}">
        <p14:creationId xmlns:p14="http://schemas.microsoft.com/office/powerpoint/2010/main" val="33347827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147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drops the first 5 elements from the supplied list and prints the remaining 5 elements.</a:t>
            </a:r>
          </a:p>
        </p:txBody>
      </p:sp>
      <p:sp>
        <p:nvSpPr>
          <p:cNvPr id="4" name="Slide Number Placeholder 3"/>
          <p:cNvSpPr>
            <a:spLocks noGrp="1"/>
          </p:cNvSpPr>
          <p:nvPr>
            <p:ph type="sldNum" sz="quarter" idx="10"/>
          </p:nvPr>
        </p:nvSpPr>
        <p:spPr/>
        <p:txBody>
          <a:bodyPr/>
          <a:lstStyle/>
          <a:p>
            <a:fld id="{2DA73E82-7ED0-4B2B-ABAC-A0EE44A029CA}" type="slidenum">
              <a:rPr lang="en-US" smtClean="0"/>
              <a:t>148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generates a sub-string containing 5 first</a:t>
            </a:r>
            <a:r>
              <a:rPr lang="en-US" sz="1200" b="0" i="0" kern="1200" baseline="0" dirty="0" smtClean="0">
                <a:solidFill>
                  <a:schemeClr val="tx1"/>
                </a:solidFill>
                <a:effectLst/>
                <a:latin typeface="+mn-lt"/>
                <a:ea typeface="+mn-ea"/>
                <a:cs typeface="+mn-cs"/>
              </a:rPr>
              <a:t> elements.</a:t>
            </a:r>
          </a:p>
          <a:p>
            <a:pPr marL="171450" indent="-171450">
              <a:buFontTx/>
              <a:buChar char="-"/>
            </a:pPr>
            <a:r>
              <a:rPr lang="en-US" sz="1200" b="0" i="0" kern="1200" baseline="0" dirty="0" smtClean="0">
                <a:solidFill>
                  <a:schemeClr val="tx1"/>
                </a:solidFill>
                <a:effectLst/>
                <a:latin typeface="+mn-lt"/>
                <a:ea typeface="+mn-ea"/>
                <a:cs typeface="+mn-cs"/>
              </a:rPr>
              <a:t>Similar to head, but still… lambda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a:t>
            </a:r>
          </a:p>
          <a:p>
            <a:pPr marL="171450" indent="-171450">
              <a:buFontTx/>
              <a:buChar char="-"/>
            </a:pPr>
            <a:r>
              <a:rPr lang="en-US" sz="1200" b="0" i="0" kern="1200" baseline="0" dirty="0" smtClean="0">
                <a:solidFill>
                  <a:schemeClr val="tx1"/>
                </a:solidFill>
                <a:effectLst/>
                <a:latin typeface="+mn-lt"/>
                <a:ea typeface="+mn-ea"/>
                <a:cs typeface="+mn-cs"/>
              </a:rPr>
              <a:t>I don’t use this ANYWHERE in my code, ever. For a pointer.</a:t>
            </a:r>
          </a:p>
          <a:p>
            <a:pPr marL="171450" indent="-171450">
              <a:buFontTx/>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149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arbitrage</a:t>
            </a:r>
            <a:r>
              <a:rPr lang="en-US" baseline="0" dirty="0" smtClean="0"/>
              <a:t> between competitors selling similar or identical products in different markets, as fluctuations in price occur, the arbitrage opportunities become more substantial.</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16</a:t>
            </a:fld>
            <a:endParaRPr lang="en-US"/>
          </a:p>
        </p:txBody>
      </p:sp>
    </p:spTree>
    <p:extLst>
      <p:ext uri="{BB962C8B-B14F-4D97-AF65-F5344CB8AC3E}">
        <p14:creationId xmlns:p14="http://schemas.microsoft.com/office/powerpoint/2010/main" val="333478274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generates a sub-string containing 5 first</a:t>
            </a:r>
            <a:r>
              <a:rPr lang="en-US" sz="1200" b="0" i="0" kern="1200" baseline="0" dirty="0" smtClean="0">
                <a:solidFill>
                  <a:schemeClr val="tx1"/>
                </a:solidFill>
                <a:effectLst/>
                <a:latin typeface="+mn-lt"/>
                <a:ea typeface="+mn-ea"/>
                <a:cs typeface="+mn-cs"/>
              </a:rPr>
              <a:t> elements.</a:t>
            </a:r>
          </a:p>
          <a:p>
            <a:pPr marL="171450" indent="-171450">
              <a:buFontTx/>
              <a:buChar char="-"/>
            </a:pPr>
            <a:r>
              <a:rPr lang="en-US" sz="1200" b="0" i="0" kern="1200" baseline="0" dirty="0" smtClean="0">
                <a:solidFill>
                  <a:schemeClr val="tx1"/>
                </a:solidFill>
                <a:effectLst/>
                <a:latin typeface="+mn-lt"/>
                <a:ea typeface="+mn-ea"/>
                <a:cs typeface="+mn-cs"/>
              </a:rPr>
              <a:t>Similar to head, but still… lambda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a:t>
            </a:r>
          </a:p>
          <a:p>
            <a:pPr marL="171450" indent="-171450">
              <a:buFontTx/>
              <a:buChar char="-"/>
            </a:pPr>
            <a:r>
              <a:rPr lang="en-US" sz="1200" b="0" i="0" kern="1200" baseline="0" dirty="0" smtClean="0">
                <a:solidFill>
                  <a:schemeClr val="tx1"/>
                </a:solidFill>
                <a:effectLst/>
                <a:latin typeface="+mn-lt"/>
                <a:ea typeface="+mn-ea"/>
                <a:cs typeface="+mn-cs"/>
              </a:rPr>
              <a:t>I don’t use this ANYWHERE in my code, ever. For a pointer.</a:t>
            </a:r>
          </a:p>
          <a:p>
            <a:pPr marL="171450" indent="-171450">
              <a:buFontTx/>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150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generates a sub-string containing 5 first</a:t>
            </a:r>
            <a:r>
              <a:rPr lang="en-US" sz="1200" b="0" i="0" kern="1200" baseline="0" dirty="0" smtClean="0">
                <a:solidFill>
                  <a:schemeClr val="tx1"/>
                </a:solidFill>
                <a:effectLst/>
                <a:latin typeface="+mn-lt"/>
                <a:ea typeface="+mn-ea"/>
                <a:cs typeface="+mn-cs"/>
              </a:rPr>
              <a:t> elements.</a:t>
            </a:r>
          </a:p>
          <a:p>
            <a:pPr marL="171450" indent="-171450">
              <a:buFontTx/>
              <a:buChar char="-"/>
            </a:pPr>
            <a:r>
              <a:rPr lang="en-US" sz="1200" b="0" i="0" kern="1200" baseline="0" dirty="0" smtClean="0">
                <a:solidFill>
                  <a:schemeClr val="tx1"/>
                </a:solidFill>
                <a:effectLst/>
                <a:latin typeface="+mn-lt"/>
                <a:ea typeface="+mn-ea"/>
                <a:cs typeface="+mn-cs"/>
              </a:rPr>
              <a:t>Similar to head, but still… lambda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a:t>
            </a:r>
          </a:p>
          <a:p>
            <a:pPr marL="171450" indent="-171450">
              <a:buFontTx/>
              <a:buChar char="-"/>
            </a:pPr>
            <a:r>
              <a:rPr lang="en-US" sz="1200" b="0" i="0" kern="1200" baseline="0" dirty="0" smtClean="0">
                <a:solidFill>
                  <a:schemeClr val="tx1"/>
                </a:solidFill>
                <a:effectLst/>
                <a:latin typeface="+mn-lt"/>
                <a:ea typeface="+mn-ea"/>
                <a:cs typeface="+mn-cs"/>
              </a:rPr>
              <a:t>I don’t use this ANYWHERE in my code, ever. For a pointer.</a:t>
            </a:r>
          </a:p>
          <a:p>
            <a:pPr marL="171450" indent="-171450">
              <a:buFontTx/>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151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generates a sub-string containing 5 first</a:t>
            </a:r>
            <a:r>
              <a:rPr lang="en-US" sz="1200" b="0" i="0" kern="1200" baseline="0" dirty="0" smtClean="0">
                <a:solidFill>
                  <a:schemeClr val="tx1"/>
                </a:solidFill>
                <a:effectLst/>
                <a:latin typeface="+mn-lt"/>
                <a:ea typeface="+mn-ea"/>
                <a:cs typeface="+mn-cs"/>
              </a:rPr>
              <a:t> elements.</a:t>
            </a:r>
          </a:p>
          <a:p>
            <a:pPr marL="171450" indent="-171450">
              <a:buFontTx/>
              <a:buChar char="-"/>
            </a:pPr>
            <a:r>
              <a:rPr lang="en-US" sz="1200" b="0" i="0" kern="1200" baseline="0" dirty="0" smtClean="0">
                <a:solidFill>
                  <a:schemeClr val="tx1"/>
                </a:solidFill>
                <a:effectLst/>
                <a:latin typeface="+mn-lt"/>
                <a:ea typeface="+mn-ea"/>
                <a:cs typeface="+mn-cs"/>
              </a:rPr>
              <a:t>Similar to head, but still… lambda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a:t>
            </a:r>
          </a:p>
          <a:p>
            <a:pPr marL="171450" indent="-171450">
              <a:buFontTx/>
              <a:buChar char="-"/>
            </a:pPr>
            <a:r>
              <a:rPr lang="en-US" sz="1200" b="0" i="0" kern="1200" baseline="0" dirty="0" smtClean="0">
                <a:solidFill>
                  <a:schemeClr val="tx1"/>
                </a:solidFill>
                <a:effectLst/>
                <a:latin typeface="+mn-lt"/>
                <a:ea typeface="+mn-ea"/>
                <a:cs typeface="+mn-cs"/>
              </a:rPr>
              <a:t>I don’t use this ANYWHERE in my code, ever. For a pointer.</a:t>
            </a:r>
          </a:p>
          <a:p>
            <a:pPr marL="171450" indent="-171450">
              <a:buFontTx/>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152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generates a sub-string containing 5 first</a:t>
            </a:r>
            <a:r>
              <a:rPr lang="en-US" sz="1200" b="0" i="0" kern="1200" baseline="0" dirty="0" smtClean="0">
                <a:solidFill>
                  <a:schemeClr val="tx1"/>
                </a:solidFill>
                <a:effectLst/>
                <a:latin typeface="+mn-lt"/>
                <a:ea typeface="+mn-ea"/>
                <a:cs typeface="+mn-cs"/>
              </a:rPr>
              <a:t> elements.</a:t>
            </a:r>
          </a:p>
          <a:p>
            <a:pPr marL="171450" indent="-171450">
              <a:buFontTx/>
              <a:buChar char="-"/>
            </a:pPr>
            <a:r>
              <a:rPr lang="en-US" sz="1200" b="0" i="0" kern="1200" baseline="0" dirty="0" smtClean="0">
                <a:solidFill>
                  <a:schemeClr val="tx1"/>
                </a:solidFill>
                <a:effectLst/>
                <a:latin typeface="+mn-lt"/>
                <a:ea typeface="+mn-ea"/>
                <a:cs typeface="+mn-cs"/>
              </a:rPr>
              <a:t>Similar to head, but still… lambda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a:t>
            </a:r>
          </a:p>
          <a:p>
            <a:pPr marL="171450" indent="-171450">
              <a:buFontTx/>
              <a:buChar char="-"/>
            </a:pPr>
            <a:r>
              <a:rPr lang="en-US" sz="1200" b="0" i="0" kern="1200" baseline="0" dirty="0" smtClean="0">
                <a:solidFill>
                  <a:schemeClr val="tx1"/>
                </a:solidFill>
                <a:effectLst/>
                <a:latin typeface="+mn-lt"/>
                <a:ea typeface="+mn-ea"/>
                <a:cs typeface="+mn-cs"/>
              </a:rPr>
              <a:t>I don’t use this ANYWHERE in my code, ever. For a pointer.</a:t>
            </a:r>
          </a:p>
          <a:p>
            <a:pPr marL="171450" indent="-171450">
              <a:buFontTx/>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153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https://www.jdoodle.com/execute-haskell-online/</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154</a:t>
            </a:fld>
            <a:endParaRPr lang="en-US"/>
          </a:p>
        </p:txBody>
      </p:sp>
    </p:spTree>
    <p:extLst>
      <p:ext uri="{BB962C8B-B14F-4D97-AF65-F5344CB8AC3E}">
        <p14:creationId xmlns:p14="http://schemas.microsoft.com/office/powerpoint/2010/main" val="18739470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155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do a walkthrough from here, and I can walk them through the Smart Contracts</a:t>
            </a:r>
            <a:r>
              <a:rPr lang="en-US" baseline="0" dirty="0" smtClean="0"/>
              <a:t> and where it is valuable in the practical world (using the TWS application as an example).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156</a:t>
            </a:fld>
            <a:endParaRPr lang="en-US"/>
          </a:p>
        </p:txBody>
      </p:sp>
    </p:spTree>
    <p:extLst>
      <p:ext uri="{BB962C8B-B14F-4D97-AF65-F5344CB8AC3E}">
        <p14:creationId xmlns:p14="http://schemas.microsoft.com/office/powerpoint/2010/main" val="38020972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157</a:t>
            </a:fld>
            <a:endParaRPr lang="en-US"/>
          </a:p>
        </p:txBody>
      </p:sp>
    </p:spTree>
    <p:extLst>
      <p:ext uri="{BB962C8B-B14F-4D97-AF65-F5344CB8AC3E}">
        <p14:creationId xmlns:p14="http://schemas.microsoft.com/office/powerpoint/2010/main" val="356255572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 driven situations</a:t>
            </a:r>
          </a:p>
          <a:p>
            <a:r>
              <a:rPr lang="en-US" dirty="0" smtClean="0"/>
              <a:t>100/1</a:t>
            </a:r>
          </a:p>
          <a:p>
            <a:r>
              <a:rPr lang="en-US" dirty="0" smtClean="0"/>
              <a:t>- HEADERS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158</a:t>
            </a:fld>
            <a:endParaRPr lang="en-US"/>
          </a:p>
        </p:txBody>
      </p:sp>
    </p:spTree>
    <p:extLst>
      <p:ext uri="{BB962C8B-B14F-4D97-AF65-F5344CB8AC3E}">
        <p14:creationId xmlns:p14="http://schemas.microsoft.com/office/powerpoint/2010/main" val="356255572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 driven situations</a:t>
            </a:r>
          </a:p>
          <a:p>
            <a:r>
              <a:rPr lang="en-US" dirty="0" smtClean="0"/>
              <a:t>100/1</a:t>
            </a:r>
          </a:p>
          <a:p>
            <a:r>
              <a:rPr lang="en-US" dirty="0" smtClean="0"/>
              <a:t>- HEADERS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159</a:t>
            </a:fld>
            <a:endParaRPr lang="en-US"/>
          </a:p>
        </p:txBody>
      </p:sp>
    </p:spTree>
    <p:extLst>
      <p:ext uri="{BB962C8B-B14F-4D97-AF65-F5344CB8AC3E}">
        <p14:creationId xmlns:p14="http://schemas.microsoft.com/office/powerpoint/2010/main" val="356255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shift in demand outside Europe can be seen, for example, in export data on American glass eels. </a:t>
            </a:r>
            <a:br>
              <a:rPr lang="en-US" dirty="0" smtClean="0"/>
            </a:br>
            <a:r>
              <a:rPr lang="en-US" dirty="0" smtClean="0"/>
              <a:t>In the state of Maine, the catch quadrupled as prices increased twenty-fold in three years, from just under US$100 per pound (454g) in 2009 to just under US $2,000 per pound in 2012. </a:t>
            </a:r>
            <a:br>
              <a:rPr lang="en-US" dirty="0" smtClean="0"/>
            </a:br>
            <a:r>
              <a:rPr lang="en-US" dirty="0" smtClean="0"/>
              <a:t>The increase in both price and volume caused a sharp increase in the total market size in 2012 (Figure 8). </a:t>
            </a:r>
            <a:br>
              <a:rPr lang="en-US" dirty="0" smtClean="0"/>
            </a:br>
            <a:r>
              <a:rPr lang="en-US" dirty="0" smtClean="0"/>
              <a:t>In 2018, renewed demand for American eel was seen, albeit at lower prices, suggesting a competing source of supply…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17</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 driven situations</a:t>
            </a:r>
          </a:p>
          <a:p>
            <a:r>
              <a:rPr lang="en-US" dirty="0" smtClean="0"/>
              <a:t>100/1</a:t>
            </a:r>
          </a:p>
          <a:p>
            <a:r>
              <a:rPr lang="en-US" dirty="0" smtClean="0"/>
              <a:t>- HEADERS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160</a:t>
            </a:fld>
            <a:endParaRPr lang="en-US"/>
          </a:p>
        </p:txBody>
      </p:sp>
    </p:spTree>
    <p:extLst>
      <p:ext uri="{BB962C8B-B14F-4D97-AF65-F5344CB8AC3E}">
        <p14:creationId xmlns:p14="http://schemas.microsoft.com/office/powerpoint/2010/main" val="356255572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 driven situations</a:t>
            </a:r>
          </a:p>
          <a:p>
            <a:r>
              <a:rPr lang="en-US" dirty="0" smtClean="0"/>
              <a:t>100/1</a:t>
            </a:r>
          </a:p>
          <a:p>
            <a:r>
              <a:rPr lang="en-US" dirty="0" smtClean="0"/>
              <a:t>- HEADERS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161</a:t>
            </a:fld>
            <a:endParaRPr lang="en-US"/>
          </a:p>
        </p:txBody>
      </p:sp>
    </p:spTree>
    <p:extLst>
      <p:ext uri="{BB962C8B-B14F-4D97-AF65-F5344CB8AC3E}">
        <p14:creationId xmlns:p14="http://schemas.microsoft.com/office/powerpoint/2010/main" val="35625557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 driven situations</a:t>
            </a:r>
          </a:p>
          <a:p>
            <a:r>
              <a:rPr lang="en-US" dirty="0" smtClean="0"/>
              <a:t>100/1</a:t>
            </a:r>
          </a:p>
          <a:p>
            <a:r>
              <a:rPr lang="en-US" dirty="0" smtClean="0"/>
              <a:t>- HEADERS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162</a:t>
            </a:fld>
            <a:endParaRPr lang="en-US"/>
          </a:p>
        </p:txBody>
      </p:sp>
    </p:spTree>
    <p:extLst>
      <p:ext uri="{BB962C8B-B14F-4D97-AF65-F5344CB8AC3E}">
        <p14:creationId xmlns:p14="http://schemas.microsoft.com/office/powerpoint/2010/main" val="35625557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 driven situations</a:t>
            </a:r>
          </a:p>
          <a:p>
            <a:r>
              <a:rPr lang="en-US" dirty="0" smtClean="0"/>
              <a:t>100/1</a:t>
            </a:r>
          </a:p>
          <a:p>
            <a:r>
              <a:rPr lang="en-US" dirty="0" smtClean="0"/>
              <a:t>- HEADERS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163</a:t>
            </a:fld>
            <a:endParaRPr lang="en-US"/>
          </a:p>
        </p:txBody>
      </p:sp>
    </p:spTree>
    <p:extLst>
      <p:ext uri="{BB962C8B-B14F-4D97-AF65-F5344CB8AC3E}">
        <p14:creationId xmlns:p14="http://schemas.microsoft.com/office/powerpoint/2010/main" val="35625557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 driven situations</a:t>
            </a:r>
          </a:p>
          <a:p>
            <a:r>
              <a:rPr lang="en-US" dirty="0" smtClean="0"/>
              <a:t>100/1</a:t>
            </a:r>
          </a:p>
          <a:p>
            <a:r>
              <a:rPr lang="en-US" dirty="0" smtClean="0"/>
              <a:t>- HEADERS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164</a:t>
            </a:fld>
            <a:endParaRPr lang="en-US"/>
          </a:p>
        </p:txBody>
      </p:sp>
    </p:spTree>
    <p:extLst>
      <p:ext uri="{BB962C8B-B14F-4D97-AF65-F5344CB8AC3E}">
        <p14:creationId xmlns:p14="http://schemas.microsoft.com/office/powerpoint/2010/main" val="3562555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shift in demand outside Europe can be seen, for example, in export data on American glass eels. </a:t>
            </a:r>
            <a:br>
              <a:rPr lang="en-US" dirty="0" smtClean="0"/>
            </a:br>
            <a:r>
              <a:rPr lang="en-US" dirty="0" smtClean="0"/>
              <a:t>In the state of Maine, the catch quadrupled as prices increased twenty-fold in three years, from just under US$100 per pound (454g) in 2009 to just under US $2,000 per pound in 2012. </a:t>
            </a:r>
            <a:br>
              <a:rPr lang="en-US" dirty="0" smtClean="0"/>
            </a:br>
            <a:r>
              <a:rPr lang="en-US" dirty="0" smtClean="0"/>
              <a:t>The increase in both price and volume caused a sharp increase in the total market size in 2012 (Figure 8). </a:t>
            </a:r>
            <a:br>
              <a:rPr lang="en-US" dirty="0" smtClean="0"/>
            </a:br>
            <a:r>
              <a:rPr lang="en-US" dirty="0" smtClean="0"/>
              <a:t>In 2018, renewed demand for American eel was seen, albeit at lower prices, suggesting a competing source of supply…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18</a:t>
            </a:fld>
            <a:endParaRPr lang="en-US"/>
          </a:p>
        </p:txBody>
      </p:sp>
    </p:spTree>
    <p:extLst>
      <p:ext uri="{BB962C8B-B14F-4D97-AF65-F5344CB8AC3E}">
        <p14:creationId xmlns:p14="http://schemas.microsoft.com/office/powerpoint/2010/main" val="15947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2014-2015, I coded and deployed a Bitcoin miner using a partition on my hard-drive and mined about two coins in roughly two months. </a:t>
            </a:r>
            <a:br>
              <a:rPr lang="en-US" baseline="0" dirty="0" smtClean="0"/>
            </a:br>
            <a:r>
              <a:rPr lang="en-US" baseline="0" dirty="0" smtClean="0"/>
              <a:t>&gt; This of course, was when </a:t>
            </a:r>
            <a:r>
              <a:rPr lang="en-US" baseline="0" dirty="0" err="1" smtClean="0"/>
              <a:t>bitcoin</a:t>
            </a:r>
            <a:r>
              <a:rPr lang="en-US" baseline="0" dirty="0" smtClean="0"/>
              <a:t> was valued at roughly $350/BTC and I was generating anywhere from 5-50,000/ day. Everyday.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19</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 between assets you keep on the shelf</a:t>
            </a:r>
            <a:r>
              <a:rPr lang="en-US" baseline="0" dirty="0" smtClean="0"/>
              <a:t>, and those you want to consume.</a:t>
            </a:r>
          </a:p>
          <a:p>
            <a:r>
              <a:rPr lang="en-US" baseline="0" dirty="0" smtClean="0"/>
              <a:t>- Not limited to commodities, but for example – when you take an asset off the shelf and decide you want to sell it.</a:t>
            </a:r>
            <a:br>
              <a:rPr lang="en-US" baseline="0" dirty="0" smtClean="0"/>
            </a:br>
            <a:r>
              <a:rPr lang="en-US" baseline="0" dirty="0" smtClean="0"/>
              <a:t>- it may not taste as good when you decide to execute and turn your assets into cash for reinvestment. </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20</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 between assets you keep on the shelf</a:t>
            </a:r>
            <a:r>
              <a:rPr lang="en-US" baseline="0" dirty="0" smtClean="0"/>
              <a:t>, and those you want to consume.</a:t>
            </a:r>
          </a:p>
          <a:p>
            <a:r>
              <a:rPr lang="en-US" baseline="0" dirty="0" smtClean="0"/>
              <a:t>- Not limited to commodities, but for example – when you take an asset off the shelf and decide you want to sell it.</a:t>
            </a:r>
            <a:br>
              <a:rPr lang="en-US" baseline="0" dirty="0" smtClean="0"/>
            </a:br>
            <a:r>
              <a:rPr lang="en-US" baseline="0" dirty="0" smtClean="0"/>
              <a:t>- it may not taste as good when you decide to execute and turn your assets into cash for reinvestment. </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21</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2014-2015 I coded and deployed a Bitcoin miner and mined about two coins in roughly two months. This of course, was when </a:t>
            </a:r>
            <a:r>
              <a:rPr lang="en-US" baseline="0" dirty="0" err="1" smtClean="0"/>
              <a:t>bitcoin</a:t>
            </a:r>
            <a:r>
              <a:rPr lang="en-US" baseline="0" dirty="0" smtClean="0"/>
              <a:t> was valued at roughly $350/BTC</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 between assets you harvest,</a:t>
            </a:r>
            <a:r>
              <a:rPr lang="en-US" baseline="0" dirty="0" smtClean="0"/>
              <a:t> which eventually need to be sold, or traded.</a:t>
            </a:r>
            <a:br>
              <a:rPr lang="en-US" baseline="0" dirty="0" smtClean="0"/>
            </a:br>
            <a:r>
              <a:rPr lang="en-US" baseline="0" dirty="0" smtClean="0"/>
              <a:t>- one way or the other, you must harvest the information and make sure you are getting the best product at the best price.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22</a:t>
            </a:fld>
            <a:endParaRPr lang="en-US"/>
          </a:p>
        </p:txBody>
      </p:sp>
    </p:spTree>
    <p:extLst>
      <p:ext uri="{BB962C8B-B14F-4D97-AF65-F5344CB8AC3E}">
        <p14:creationId xmlns:p14="http://schemas.microsoft.com/office/powerpoint/2010/main" val="1000905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these two books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23</a:t>
            </a:fld>
            <a:endParaRPr lang="en-US"/>
          </a:p>
        </p:txBody>
      </p:sp>
    </p:spTree>
    <p:extLst>
      <p:ext uri="{BB962C8B-B14F-4D97-AF65-F5344CB8AC3E}">
        <p14:creationId xmlns:p14="http://schemas.microsoft.com/office/powerpoint/2010/main" val="3336425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these books the same? </a:t>
            </a:r>
            <a:br>
              <a:rPr lang="en-US" dirty="0" smtClean="0"/>
            </a:br>
            <a:r>
              <a:rPr lang="en-US" dirty="0" smtClean="0"/>
              <a:t>- Depends on who you are asking.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24</a:t>
            </a:fld>
            <a:endParaRPr lang="en-US"/>
          </a:p>
        </p:txBody>
      </p:sp>
    </p:spTree>
    <p:extLst>
      <p:ext uri="{BB962C8B-B14F-4D97-AF65-F5344CB8AC3E}">
        <p14:creationId xmlns:p14="http://schemas.microsoft.com/office/powerpoint/2010/main" val="422426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Speculation,</a:t>
            </a:r>
            <a:r>
              <a:rPr lang="en-US" baseline="0" dirty="0" smtClean="0"/>
              <a:t> should be limited in the scope of arbitrage; in fact – it should not exist, there should be no question as to “ AM I GOING TO MAKE MONEY “ on this transaction.</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25</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Speculation,</a:t>
            </a:r>
            <a:r>
              <a:rPr lang="en-US" baseline="0" dirty="0" smtClean="0"/>
              <a:t> should be limited in the scope of arbitrage; in fact – it should not exist, there should be no question as to “ AM I GOING TO MAKE MONEY “ on this transaction.</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26</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arbitrage exists – in any market. There is no question of “am I going to make a profit”.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27</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endParaRPr lang="en-US" dirty="0" smtClean="0"/>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28</a:t>
            </a:fld>
            <a:endParaRPr lang="en-US"/>
          </a:p>
        </p:txBody>
      </p:sp>
    </p:spTree>
    <p:extLst>
      <p:ext uri="{BB962C8B-B14F-4D97-AF65-F5344CB8AC3E}">
        <p14:creationId xmlns:p14="http://schemas.microsoft.com/office/powerpoint/2010/main" val="3831205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Antminer company, was one of the first to start selling “at home” mining kits, and with respect to their costs is generally there to assist the code/ program based traders to better mine their coins. </a:t>
            </a:r>
          </a:p>
          <a:p>
            <a:r>
              <a:rPr lang="en-US" baseline="0" dirty="0" smtClean="0"/>
              <a:t>- I never purchased one of these myself, and never needed to.</a:t>
            </a:r>
            <a:br>
              <a:rPr lang="en-US" baseline="0" dirty="0" smtClean="0"/>
            </a:br>
            <a:r>
              <a:rPr lang="en-US" baseline="0" dirty="0" smtClean="0"/>
              <a:t>- Generally what happens is, they are built to spec and in some cases, you will earn your money back before they become obsolete.</a:t>
            </a:r>
            <a:br>
              <a:rPr lang="en-US" baseline="0" dirty="0" smtClean="0"/>
            </a:br>
            <a:r>
              <a:rPr lang="en-US" baseline="0" dirty="0" smtClean="0"/>
              <a:t>- As new devices with more CPU speed arrive to market, you generally see the prices on the older ones come down, no different than a late model Ford Mustang.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29</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I never purchased one of these myself, and never needed to. So my advice is if you are thinking of purchasing one of these just give me the money instead.</a:t>
            </a:r>
            <a:br>
              <a:rPr lang="en-US" baseline="0" dirty="0" smtClean="0"/>
            </a:br>
            <a:r>
              <a:rPr lang="en-US" baseline="0" dirty="0" smtClean="0"/>
              <a:t>- Generally what happens is, they are built to spec and in some cases, you will earn your money back before they become obsolete.</a:t>
            </a:r>
            <a:br>
              <a:rPr lang="en-US" baseline="0" dirty="0" smtClean="0"/>
            </a:br>
            <a:r>
              <a:rPr lang="en-US" baseline="0" dirty="0" smtClean="0"/>
              <a:t>- As new devices with more CPU speed arrive to market, you generally see the prices on the older ones come down, no different than a late model Ford Mustang.</a:t>
            </a:r>
            <a:br>
              <a:rPr lang="en-US" baseline="0" dirty="0" smtClean="0"/>
            </a:b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30</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p>
          <a:p>
            <a:pPr marL="171450" indent="-171450">
              <a:buFontTx/>
              <a:buChar char="-"/>
            </a:pPr>
            <a:r>
              <a:rPr lang="en-US" sz="1200" b="0" i="0" kern="1200" dirty="0" smtClean="0">
                <a:solidFill>
                  <a:schemeClr val="tx1"/>
                </a:solidFill>
                <a:effectLst/>
                <a:latin typeface="+mn-lt"/>
                <a:ea typeface="+mn-ea"/>
                <a:cs typeface="+mn-cs"/>
              </a:rPr>
              <a:t>The barrier</a:t>
            </a:r>
            <a:r>
              <a:rPr lang="en-US" sz="1200" b="0" i="0" kern="1200" baseline="0" dirty="0" smtClean="0">
                <a:solidFill>
                  <a:schemeClr val="tx1"/>
                </a:solidFill>
                <a:effectLst/>
                <a:latin typeface="+mn-lt"/>
                <a:ea typeface="+mn-ea"/>
                <a:cs typeface="+mn-cs"/>
              </a:rPr>
              <a:t> of entry using the hardware approach is no different than buying an office building to rent out all of the offices so you can have a free office.</a:t>
            </a:r>
          </a:p>
          <a:p>
            <a:pPr marL="171450" indent="-171450">
              <a:buFontTx/>
              <a:buChar char="-"/>
            </a:pPr>
            <a:r>
              <a:rPr lang="en-US" sz="1200" b="0" i="0" kern="1200" baseline="0" dirty="0" smtClean="0">
                <a:solidFill>
                  <a:schemeClr val="tx1"/>
                </a:solidFill>
                <a:effectLst/>
                <a:latin typeface="+mn-lt"/>
                <a:ea typeface="+mn-ea"/>
                <a:cs typeface="+mn-cs"/>
              </a:rPr>
              <a:t>Basically, if all you want is an office, just get the office and you can make just as much money without having to maintain an entire building.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31</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last decade or so.</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endParaRPr lang="en-US" dirty="0" smtClean="0"/>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32</a:t>
            </a:fld>
            <a:endParaRPr lang="en-US"/>
          </a:p>
        </p:txBody>
      </p:sp>
    </p:spTree>
    <p:extLst>
      <p:ext uri="{BB962C8B-B14F-4D97-AF65-F5344CB8AC3E}">
        <p14:creationId xmlns:p14="http://schemas.microsoft.com/office/powerpoint/2010/main" val="3831205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200" b="1" dirty="0" smtClean="0">
                <a:latin typeface="Arabic Typesetting" pitchFamily="66" charset="-78"/>
                <a:cs typeface="Arabic Typesetting" pitchFamily="66" charset="-78"/>
              </a:rPr>
              <a:t>Cryptocurrency Wallet, to store</a:t>
            </a:r>
            <a:r>
              <a:rPr lang="en-US" sz="1200" b="1" baseline="0" dirty="0" smtClean="0">
                <a:latin typeface="Arabic Typesetting" pitchFamily="66" charset="-78"/>
                <a:cs typeface="Arabic Typesetting" pitchFamily="66" charset="-78"/>
              </a:rPr>
              <a:t> the </a:t>
            </a:r>
            <a:r>
              <a:rPr lang="en-US" sz="1200" b="1" baseline="0" dirty="0" err="1" smtClean="0">
                <a:latin typeface="Arabic Typesetting" pitchFamily="66" charset="-78"/>
                <a:cs typeface="Arabic Typesetting" pitchFamily="66" charset="-78"/>
              </a:rPr>
              <a:t>Bitcoins</a:t>
            </a:r>
            <a:r>
              <a:rPr lang="en-US" sz="1200" b="1" baseline="0" dirty="0" smtClean="0">
                <a:latin typeface="Arabic Typesetting" pitchFamily="66" charset="-78"/>
                <a:cs typeface="Arabic Typesetting" pitchFamily="66" charset="-78"/>
              </a:rPr>
              <a:t>, or whatever </a:t>
            </a:r>
            <a:r>
              <a:rPr lang="en-US" sz="1200" b="1" baseline="0" dirty="0" err="1" smtClean="0">
                <a:latin typeface="Arabic Typesetting" pitchFamily="66" charset="-78"/>
                <a:cs typeface="Arabic Typesetting" pitchFamily="66" charset="-78"/>
              </a:rPr>
              <a:t>cryptocurrency</a:t>
            </a:r>
            <a:r>
              <a:rPr lang="en-US" sz="1200" b="1" baseline="0" dirty="0" smtClean="0">
                <a:latin typeface="Arabic Typesetting" pitchFamily="66" charset="-78"/>
                <a:cs typeface="Arabic Typesetting" pitchFamily="66" charset="-78"/>
              </a:rPr>
              <a:t> you are interested in mining.</a:t>
            </a:r>
            <a:endParaRPr lang="en-US" sz="1200" b="1" dirty="0" smtClean="0">
              <a:latin typeface="Arabic Typesetting" pitchFamily="66" charset="-78"/>
              <a:cs typeface="Arabic Typesetting" pitchFamily="66" charset="-78"/>
            </a:endParaRPr>
          </a:p>
          <a:p>
            <a:pPr marL="285750" indent="-285750">
              <a:buFontTx/>
              <a:buChar char="-"/>
            </a:pPr>
            <a:r>
              <a:rPr lang="en-US" sz="1200" b="1" dirty="0" smtClean="0">
                <a:latin typeface="Arabic Typesetting" pitchFamily="66" charset="-78"/>
                <a:cs typeface="Arabic Typesetting" pitchFamily="66" charset="-78"/>
              </a:rPr>
              <a:t>Mining Software, which we will walk about a little later.</a:t>
            </a:r>
          </a:p>
          <a:p>
            <a:pPr marL="285750" indent="-285750">
              <a:buFontTx/>
              <a:buChar char="-"/>
            </a:pPr>
            <a:r>
              <a:rPr lang="en-US" sz="1200" b="1" dirty="0" smtClean="0">
                <a:latin typeface="Arabic Typesetting" pitchFamily="66" charset="-78"/>
                <a:cs typeface="Arabic Typesetting" pitchFamily="66" charset="-78"/>
              </a:rPr>
              <a:t>Mining Hardware, like</a:t>
            </a:r>
            <a:r>
              <a:rPr lang="en-US" sz="1200" b="1" baseline="0" dirty="0" smtClean="0">
                <a:latin typeface="Arabic Typesetting" pitchFamily="66" charset="-78"/>
                <a:cs typeface="Arabic Typesetting" pitchFamily="66" charset="-78"/>
              </a:rPr>
              <a:t> the Antminer, or other ways you can configure your CPU, GPU, and PC/ or laptop to network in P2P mining.</a:t>
            </a:r>
            <a:endParaRPr lang="en-US" sz="1200" b="1" dirty="0" smtClean="0">
              <a:latin typeface="Arabic Typesetting" pitchFamily="66" charset="-78"/>
              <a:cs typeface="Arabic Typesetting" pitchFamily="66" charset="-78"/>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33</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It doesn’</a:t>
            </a:r>
            <a:r>
              <a:rPr lang="en-US" sz="1200" b="1" i="0" kern="1200" baseline="0" dirty="0" smtClean="0">
                <a:solidFill>
                  <a:schemeClr val="tx1"/>
                </a:solidFill>
                <a:effectLst/>
                <a:latin typeface="+mn-lt"/>
                <a:ea typeface="+mn-ea"/>
                <a:cs typeface="+mn-cs"/>
              </a:rPr>
              <a:t>t make that big of a difference of which wallet you are using.</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typically you are just pointing whatever mining software you are using to point your earning into a digital wallet somewhere.</a:t>
            </a:r>
            <a:endParaRPr lang="en-US" dirty="0" smtClean="0"/>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34</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It doesn’</a:t>
            </a:r>
            <a:r>
              <a:rPr lang="en-US" sz="1200" b="1" i="0" kern="1200" baseline="0" dirty="0" smtClean="0">
                <a:solidFill>
                  <a:schemeClr val="tx1"/>
                </a:solidFill>
                <a:effectLst/>
                <a:latin typeface="+mn-lt"/>
                <a:ea typeface="+mn-ea"/>
                <a:cs typeface="+mn-cs"/>
              </a:rPr>
              <a:t>t make that big of a difference of which wallet you are using.</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typically you are just pointing whatever mining software you are using to point your earning into a digital wallet somewhere.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35</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Waste of money,</a:t>
            </a:r>
            <a:r>
              <a:rPr lang="en-US" sz="1200" b="1" i="0" kern="1200" baseline="0" dirty="0" smtClean="0">
                <a:solidFill>
                  <a:schemeClr val="tx1"/>
                </a:solidFill>
                <a:effectLst/>
                <a:latin typeface="+mn-lt"/>
                <a:ea typeface="+mn-ea"/>
                <a:cs typeface="+mn-cs"/>
              </a:rPr>
              <a:t> don’t pay for what you don’t need unless you just want to show off.</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36</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Explain how this and mining</a:t>
            </a:r>
            <a:r>
              <a:rPr lang="en-US" sz="1200" b="1" i="0" kern="1200" baseline="0" dirty="0" smtClean="0">
                <a:solidFill>
                  <a:schemeClr val="tx1"/>
                </a:solidFill>
                <a:effectLst/>
                <a:latin typeface="+mn-lt"/>
                <a:ea typeface="+mn-ea"/>
                <a:cs typeface="+mn-cs"/>
              </a:rPr>
              <a:t> in a p2p environment are one-in-the-same on the white board.</a:t>
            </a:r>
            <a:br>
              <a:rPr lang="en-US" sz="1200" b="1" i="0" kern="1200" baseline="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37</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Explain how this and mining</a:t>
            </a:r>
            <a:r>
              <a:rPr lang="en-US" sz="1200" b="1" i="0" kern="1200" baseline="0" dirty="0" smtClean="0">
                <a:solidFill>
                  <a:schemeClr val="tx1"/>
                </a:solidFill>
                <a:effectLst/>
                <a:latin typeface="+mn-lt"/>
                <a:ea typeface="+mn-ea"/>
                <a:cs typeface="+mn-cs"/>
              </a:rPr>
              <a:t> in a p2p environment are one-in-the-same on </a:t>
            </a:r>
            <a:r>
              <a:rPr lang="en-US" sz="1200" b="1" i="0" kern="1200" baseline="0" smtClean="0">
                <a:solidFill>
                  <a:schemeClr val="tx1"/>
                </a:solidFill>
                <a:effectLst/>
                <a:latin typeface="+mn-lt"/>
                <a:ea typeface="+mn-ea"/>
                <a:cs typeface="+mn-cs"/>
              </a:rPr>
              <a:t>the white board.</a:t>
            </a:r>
            <a:r>
              <a:rPr lang="en-US" sz="1200" b="1" i="0" kern="1200" baseline="0" dirty="0" smtClean="0">
                <a:solidFill>
                  <a:schemeClr val="tx1"/>
                </a:solidFill>
                <a:effectLst/>
                <a:latin typeface="+mn-lt"/>
                <a:ea typeface="+mn-ea"/>
                <a:cs typeface="+mn-cs"/>
              </a:rPr>
              <a:t/>
            </a:r>
            <a:br>
              <a:rPr lang="en-US" sz="1200" b="1" i="0" kern="1200" baseline="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38</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quickfix</a:t>
            </a:r>
            <a:r>
              <a:rPr lang="en-US" sz="1200" b="1" i="0" kern="1200" dirty="0" smtClean="0">
                <a:solidFill>
                  <a:schemeClr val="tx1"/>
                </a:solidFill>
                <a:effectLst/>
                <a:latin typeface="+mn-lt"/>
                <a:ea typeface="+mn-ea"/>
                <a:cs typeface="+mn-cs"/>
              </a:rPr>
              <a:t>/1.15.1</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39</a:t>
            </a:fld>
            <a:endParaRPr lang="en-US"/>
          </a:p>
        </p:txBody>
      </p:sp>
    </p:spTree>
    <p:extLst>
      <p:ext uri="{BB962C8B-B14F-4D97-AF65-F5344CB8AC3E}">
        <p14:creationId xmlns:p14="http://schemas.microsoft.com/office/powerpoint/2010/main" val="1721072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quickfix</a:t>
            </a:r>
            <a:r>
              <a:rPr lang="en-US" sz="1200" b="1" i="0" kern="1200" dirty="0" smtClean="0">
                <a:solidFill>
                  <a:schemeClr val="tx1"/>
                </a:solidFill>
                <a:effectLst/>
                <a:latin typeface="+mn-lt"/>
                <a:ea typeface="+mn-ea"/>
                <a:cs typeface="+mn-cs"/>
              </a:rPr>
              <a:t>/1.15.1</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40</a:t>
            </a:fld>
            <a:endParaRPr lang="en-US"/>
          </a:p>
        </p:txBody>
      </p:sp>
    </p:spTree>
    <p:extLst>
      <p:ext uri="{BB962C8B-B14F-4D97-AF65-F5344CB8AC3E}">
        <p14:creationId xmlns:p14="http://schemas.microsoft.com/office/powerpoint/2010/main" val="1721072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abic Typesetting" pitchFamily="66" charset="-78"/>
                <a:cs typeface="Arabic Typesetting" pitchFamily="66" charset="-78"/>
              </a:rPr>
              <a:t>The interactive brokers fix engine.</a:t>
            </a:r>
          </a:p>
        </p:txBody>
      </p:sp>
      <p:sp>
        <p:nvSpPr>
          <p:cNvPr id="4" name="Slide Number Placeholder 3"/>
          <p:cNvSpPr>
            <a:spLocks noGrp="1"/>
          </p:cNvSpPr>
          <p:nvPr>
            <p:ph type="sldNum" sz="quarter" idx="10"/>
          </p:nvPr>
        </p:nvSpPr>
        <p:spPr/>
        <p:txBody>
          <a:bodyPr/>
          <a:lstStyle/>
          <a:p>
            <a:fld id="{2DA73E82-7ED0-4B2B-ABAC-A0EE44A029CA}" type="slidenum">
              <a:rPr lang="en-US" smtClean="0"/>
              <a:t>41</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6</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review how</a:t>
            </a:r>
            <a:r>
              <a:rPr lang="en-US" baseline="0" dirty="0" smtClean="0"/>
              <a:t> to obtain, store, and use </a:t>
            </a:r>
            <a:r>
              <a:rPr lang="en-US" sz="1200" b="0" i="0" u="none" strike="noStrike" kern="1200" dirty="0" smtClean="0">
                <a:solidFill>
                  <a:schemeClr val="tx1"/>
                </a:solidFill>
                <a:effectLst/>
                <a:latin typeface="+mn-lt"/>
                <a:ea typeface="+mn-ea"/>
                <a:cs typeface="+mn-cs"/>
              </a:rPr>
              <a:t>Crypto coding with C++ </a:t>
            </a:r>
          </a:p>
          <a:p>
            <a:r>
              <a:rPr lang="en-US" sz="1200" b="0" i="0" u="none" strike="noStrike" kern="1200" dirty="0" smtClean="0">
                <a:solidFill>
                  <a:schemeClr val="tx1"/>
                </a:solidFill>
                <a:effectLst/>
                <a:latin typeface="+mn-lt"/>
                <a:ea typeface="+mn-ea"/>
                <a:cs typeface="+mn-cs"/>
              </a:rPr>
              <a:t>    </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https://conan.io/center/quickfix?os=Windows&amp;tab=overview</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43</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the similarities.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44</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the similarities.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45</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pPr marL="171450" indent="-171450">
              <a:buFontTx/>
              <a:buChar char="-"/>
            </a:pPr>
            <a:r>
              <a:rPr lang="en-US" sz="1200" b="1" dirty="0" smtClean="0">
                <a:latin typeface="Arabic Typesetting" pitchFamily="66" charset="-78"/>
                <a:cs typeface="Arabic Typesetting" pitchFamily="66" charset="-78"/>
              </a:rPr>
              <a:t>Explain</a:t>
            </a:r>
            <a:r>
              <a:rPr lang="en-US" sz="1200" b="1" baseline="0" dirty="0" smtClean="0">
                <a:latin typeface="Arabic Typesetting" pitchFamily="66" charset="-78"/>
                <a:cs typeface="Arabic Typesetting" pitchFamily="66" charset="-78"/>
              </a:rPr>
              <a:t> what this means, and how to melt an iceberg.</a:t>
            </a:r>
          </a:p>
          <a:p>
            <a:pPr marL="171450" indent="-171450">
              <a:buFontTx/>
              <a:buChar char="-"/>
            </a:pPr>
            <a:r>
              <a:rPr lang="en-US" sz="1200" b="1" baseline="0" dirty="0" smtClean="0">
                <a:latin typeface="Arabic Typesetting" pitchFamily="66" charset="-78"/>
                <a:cs typeface="Arabic Typesetting" pitchFamily="66" charset="-78"/>
              </a:rPr>
              <a:t>Do this example of the whiteboard to explain how the stack can be manipulated as an aggressor and as a liquidity provider.</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46</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pPr marL="171450" indent="-171450">
              <a:buFontTx/>
              <a:buChar char="-"/>
            </a:pPr>
            <a:r>
              <a:rPr lang="en-US" sz="1200" b="1" dirty="0" smtClean="0">
                <a:latin typeface="Arabic Typesetting" pitchFamily="66" charset="-78"/>
                <a:cs typeface="Arabic Typesetting" pitchFamily="66" charset="-78"/>
              </a:rPr>
              <a:t>Explain</a:t>
            </a:r>
            <a:r>
              <a:rPr lang="en-US" sz="1200" b="1" baseline="0" dirty="0" smtClean="0">
                <a:latin typeface="Arabic Typesetting" pitchFamily="66" charset="-78"/>
                <a:cs typeface="Arabic Typesetting" pitchFamily="66" charset="-78"/>
              </a:rPr>
              <a:t> market depth.</a:t>
            </a:r>
          </a:p>
          <a:p>
            <a:pPr marL="171450" indent="-171450">
              <a:buFontTx/>
              <a:buChar char="-"/>
            </a:pPr>
            <a:r>
              <a:rPr lang="en-US" sz="1200" b="1" baseline="0" dirty="0" smtClean="0">
                <a:latin typeface="Arabic Typesetting" pitchFamily="66" charset="-78"/>
                <a:cs typeface="Arabic Typesetting" pitchFamily="66" charset="-78"/>
              </a:rPr>
              <a:t>Do this example of the whiteboard to explain how the stack can be manipulated as an aggressor and as a liquidity provider.</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47</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48</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49</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50</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r>
              <a:rPr lang="en-US" sz="1200" b="1" baseline="0" dirty="0" smtClean="0">
                <a:latin typeface="Arabic Typesetting" pitchFamily="66" charset="-78"/>
                <a:cs typeface="Arabic Typesetting" pitchFamily="66" charset="-78"/>
              </a:rPr>
              <a:t> no matter what information you are trying to forecast, as long as there are enough data points in the past.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51</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Discuss the in-depth process of</a:t>
            </a:r>
            <a:r>
              <a:rPr lang="en-US" sz="1200" b="1" baseline="0" dirty="0" smtClean="0">
                <a:latin typeface="Arabic Typesetting" pitchFamily="66" charset="-78"/>
                <a:cs typeface="Arabic Typesetting" pitchFamily="66" charset="-78"/>
              </a:rPr>
              <a:t> ETL on the whiteboard using flat file storage solutions and its advantages over SQL, Mongo, or anything.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52</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7</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Discuss the in-depth process of</a:t>
            </a:r>
            <a:r>
              <a:rPr lang="en-US" sz="1200" b="1" baseline="0" dirty="0" smtClean="0">
                <a:latin typeface="Arabic Typesetting" pitchFamily="66" charset="-78"/>
                <a:cs typeface="Arabic Typesetting" pitchFamily="66" charset="-78"/>
              </a:rPr>
              <a:t> ETL on the whiteboard using flat file storage solutions and its advantages over SQL, Mongo, or anything.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53</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Week of 12/12 – 12/13 in class, project/lab in class the week of 12/12</a:t>
            </a:r>
          </a:p>
          <a:p>
            <a:r>
              <a:rPr lang="en-US" dirty="0" smtClean="0"/>
              <a:t>https://anilmainali.github.io/2016-06-01-How-To-Install-Chocolatey-on-Windows-7/</a:t>
            </a:r>
          </a:p>
          <a:p>
            <a:r>
              <a:rPr lang="en-US" dirty="0" smtClean="0"/>
              <a:t>https://anilmainali.github.io/2016-06-01-How-To-Install-Chocolatey-on-Windows-7/</a:t>
            </a:r>
          </a:p>
          <a:p>
            <a:r>
              <a:rPr lang="en-US" dirty="0" smtClean="0"/>
              <a:t>https://community.chocolatey.org/packages/cabal</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Week of 12/12 – 12/13 in class, project/lab in class the week of 12/12 – 12/16</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Week of 12/12 – 12/13 in class, project/lab in class the week of 12/12 – 12/16</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Week of 12/12 – 12/13 in class, project/lab in class the week of 12/12 – 12/16</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Week of 12/12 – 12/13 in class, project/lab in class the week of 12/12 – 12/16</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8</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r>
              <a:rPr lang="en-US" dirty="0" smtClean="0"/>
              <a:t>-</a:t>
            </a:r>
            <a:r>
              <a:rPr lang="en-US" baseline="0" dirty="0" smtClean="0"/>
              <a:t> </a:t>
            </a:r>
            <a:r>
              <a:rPr lang="en-US" dirty="0" smtClean="0"/>
              <a:t>main = </a:t>
            </a:r>
            <a:r>
              <a:rPr lang="en-US" dirty="0" err="1" smtClean="0"/>
              <a:t>putStrLn</a:t>
            </a:r>
            <a:r>
              <a:rPr lang="en-US" dirty="0" smtClean="0"/>
              <a:t> "Hello World \n Go Blue!!!“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https://www.jdoodle.com/execute-haskell-online/</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75</a:t>
            </a:fld>
            <a:endParaRPr lang="en-US"/>
          </a:p>
        </p:txBody>
      </p:sp>
    </p:spTree>
    <p:extLst>
      <p:ext uri="{BB962C8B-B14F-4D97-AF65-F5344CB8AC3E}">
        <p14:creationId xmlns:p14="http://schemas.microsoft.com/office/powerpoint/2010/main" val="10417199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76</a:t>
            </a:fld>
            <a:endParaRPr lang="en-US"/>
          </a:p>
        </p:txBody>
      </p:sp>
    </p:spTree>
    <p:extLst>
      <p:ext uri="{BB962C8B-B14F-4D97-AF65-F5344CB8AC3E}">
        <p14:creationId xmlns:p14="http://schemas.microsoft.com/office/powerpoint/2010/main" val="9193122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77</a:t>
            </a:fld>
            <a:endParaRPr lang="en-US"/>
          </a:p>
        </p:txBody>
      </p:sp>
    </p:spTree>
    <p:extLst>
      <p:ext uri="{BB962C8B-B14F-4D97-AF65-F5344CB8AC3E}">
        <p14:creationId xmlns:p14="http://schemas.microsoft.com/office/powerpoint/2010/main" val="28553658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78</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79</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9</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80</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81</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82</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83</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84</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85</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86</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How many outputs do we get here.</a:t>
            </a:r>
          </a:p>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smtClean="0"/>
          </a:p>
          <a:p>
            <a:pPr algn="l"/>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87</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How many outputs do we get here.</a:t>
            </a:r>
          </a:p>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smtClean="0"/>
          </a:p>
          <a:p>
            <a:pPr algn="l"/>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88</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How many outputs do we get here.</a:t>
            </a:r>
          </a:p>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smtClean="0"/>
          </a:p>
          <a:p>
            <a:pPr algn="l"/>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89</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an</a:t>
            </a:r>
            <a:r>
              <a:rPr lang="en-US" baseline="0" dirty="0" smtClean="0"/>
              <a:t> example, in layman’s terms of how arbitrage exists – in a physical delivery market, rather an exchange.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 POLYNOMIAL EQUATION</a:t>
            </a:r>
          </a:p>
          <a:p>
            <a:pPr algn="l"/>
            <a:r>
              <a:rPr lang="en-US" sz="1200" b="0" i="0" kern="1200" dirty="0" smtClean="0">
                <a:solidFill>
                  <a:schemeClr val="tx1"/>
                </a:solidFill>
                <a:effectLst/>
                <a:latin typeface="+mn-lt"/>
                <a:ea typeface="+mn-ea"/>
                <a:cs typeface="+mn-cs"/>
              </a:rPr>
              <a:t>roots :: (Float, Float, Float) -&gt; (Float, Float)  </a:t>
            </a:r>
          </a:p>
          <a:p>
            <a:pPr algn="l"/>
            <a:r>
              <a:rPr lang="en-US" sz="1200" b="0" i="0" kern="1200" dirty="0" smtClean="0">
                <a:solidFill>
                  <a:schemeClr val="tx1"/>
                </a:solidFill>
                <a:effectLst/>
                <a:latin typeface="+mn-lt"/>
                <a:ea typeface="+mn-ea"/>
                <a:cs typeface="+mn-cs"/>
              </a:rPr>
              <a:t>roots (</a:t>
            </a:r>
            <a:r>
              <a:rPr lang="en-US" sz="1200" b="0" i="0" kern="1200" dirty="0" err="1" smtClean="0">
                <a:solidFill>
                  <a:schemeClr val="tx1"/>
                </a:solidFill>
                <a:effectLst/>
                <a:latin typeface="+mn-lt"/>
                <a:ea typeface="+mn-ea"/>
                <a:cs typeface="+mn-cs"/>
              </a:rPr>
              <a:t>a,b,c</a:t>
            </a:r>
            <a:r>
              <a:rPr lang="en-US" sz="1200" b="0" i="0" kern="1200" dirty="0" smtClean="0">
                <a:solidFill>
                  <a:schemeClr val="tx1"/>
                </a:solidFill>
                <a:effectLst/>
                <a:latin typeface="+mn-lt"/>
                <a:ea typeface="+mn-ea"/>
                <a:cs typeface="+mn-cs"/>
              </a:rPr>
              <a:t>) = (x1, x2) where </a:t>
            </a:r>
          </a:p>
          <a:p>
            <a:pPr algn="l"/>
            <a:r>
              <a:rPr lang="en-US" sz="1200" b="0" i="0" kern="1200" dirty="0" smtClean="0">
                <a:solidFill>
                  <a:schemeClr val="tx1"/>
                </a:solidFill>
                <a:effectLst/>
                <a:latin typeface="+mn-lt"/>
                <a:ea typeface="+mn-ea"/>
                <a:cs typeface="+mn-cs"/>
              </a:rPr>
              <a:t>   x1 = e + </a:t>
            </a:r>
            <a:r>
              <a:rPr lang="en-US" sz="1200" b="0" i="0" kern="1200" dirty="0" err="1" smtClean="0">
                <a:solidFill>
                  <a:schemeClr val="tx1"/>
                </a:solidFill>
                <a:effectLst/>
                <a:latin typeface="+mn-lt"/>
                <a:ea typeface="+mn-ea"/>
                <a:cs typeface="+mn-cs"/>
              </a:rPr>
              <a:t>sqrt</a:t>
            </a:r>
            <a:r>
              <a:rPr lang="en-US" sz="1200" b="0" i="0" kern="1200" dirty="0" smtClean="0">
                <a:solidFill>
                  <a:schemeClr val="tx1"/>
                </a:solidFill>
                <a:effectLst/>
                <a:latin typeface="+mn-lt"/>
                <a:ea typeface="+mn-ea"/>
                <a:cs typeface="+mn-cs"/>
              </a:rPr>
              <a:t> d / (2 * a) </a:t>
            </a:r>
          </a:p>
          <a:p>
            <a:pPr algn="l"/>
            <a:r>
              <a:rPr lang="en-US" sz="1200" b="0" i="0" kern="1200" dirty="0" smtClean="0">
                <a:solidFill>
                  <a:schemeClr val="tx1"/>
                </a:solidFill>
                <a:effectLst/>
                <a:latin typeface="+mn-lt"/>
                <a:ea typeface="+mn-ea"/>
                <a:cs typeface="+mn-cs"/>
              </a:rPr>
              <a:t>   x2 = e - </a:t>
            </a:r>
            <a:r>
              <a:rPr lang="en-US" sz="1200" b="0" i="0" kern="1200" dirty="0" err="1" smtClean="0">
                <a:solidFill>
                  <a:schemeClr val="tx1"/>
                </a:solidFill>
                <a:effectLst/>
                <a:latin typeface="+mn-lt"/>
                <a:ea typeface="+mn-ea"/>
                <a:cs typeface="+mn-cs"/>
              </a:rPr>
              <a:t>sqrt</a:t>
            </a:r>
            <a:r>
              <a:rPr lang="en-US" sz="1200" b="0" i="0" kern="1200" dirty="0" smtClean="0">
                <a:solidFill>
                  <a:schemeClr val="tx1"/>
                </a:solidFill>
                <a:effectLst/>
                <a:latin typeface="+mn-lt"/>
                <a:ea typeface="+mn-ea"/>
                <a:cs typeface="+mn-cs"/>
              </a:rPr>
              <a:t> d / (2 * a) </a:t>
            </a:r>
          </a:p>
          <a:p>
            <a:pPr algn="l"/>
            <a:r>
              <a:rPr lang="en-US" sz="1200" b="0" i="0" kern="1200" dirty="0" smtClean="0">
                <a:solidFill>
                  <a:schemeClr val="tx1"/>
                </a:solidFill>
                <a:effectLst/>
                <a:latin typeface="+mn-lt"/>
                <a:ea typeface="+mn-ea"/>
                <a:cs typeface="+mn-cs"/>
              </a:rPr>
              <a:t>   d = b * b - 4 * a * c  </a:t>
            </a:r>
          </a:p>
          <a:p>
            <a:pPr algn="l"/>
            <a:r>
              <a:rPr lang="en-US" sz="1200" b="0" i="0" kern="1200" dirty="0" smtClean="0">
                <a:solidFill>
                  <a:schemeClr val="tx1"/>
                </a:solidFill>
                <a:effectLst/>
                <a:latin typeface="+mn-lt"/>
                <a:ea typeface="+mn-ea"/>
                <a:cs typeface="+mn-cs"/>
              </a:rPr>
              <a:t>   e = - b / (2 * a)  </a:t>
            </a:r>
          </a:p>
          <a:p>
            <a:pPr algn="l"/>
            <a:r>
              <a:rPr lang="en-US" sz="1200" b="0" i="0" kern="1200" dirty="0" smtClean="0">
                <a:solidFill>
                  <a:schemeClr val="tx1"/>
                </a:solidFill>
                <a:effectLst/>
                <a:latin typeface="+mn-lt"/>
                <a:ea typeface="+mn-ea"/>
                <a:cs typeface="+mn-cs"/>
              </a:rPr>
              <a:t>main = do </a:t>
            </a:r>
          </a:p>
          <a:p>
            <a:pPr algn="l"/>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putStrLn</a:t>
            </a:r>
            <a:r>
              <a:rPr lang="en-US" sz="1200" b="0" i="0" kern="1200" dirty="0" smtClean="0">
                <a:solidFill>
                  <a:schemeClr val="tx1"/>
                </a:solidFill>
                <a:effectLst/>
                <a:latin typeface="+mn-lt"/>
                <a:ea typeface="+mn-ea"/>
                <a:cs typeface="+mn-cs"/>
              </a:rPr>
              <a:t> "The roots of our Polynomial equation are:" </a:t>
            </a:r>
          </a:p>
          <a:p>
            <a:pPr algn="l"/>
            <a:r>
              <a:rPr lang="en-US" sz="1200" b="0" i="0" kern="1200" dirty="0" smtClean="0">
                <a:solidFill>
                  <a:schemeClr val="tx1"/>
                </a:solidFill>
                <a:effectLst/>
                <a:latin typeface="+mn-lt"/>
                <a:ea typeface="+mn-ea"/>
                <a:cs typeface="+mn-cs"/>
              </a:rPr>
              <a:t>   print (roots(1,-8,6))</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90</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Antminer company, was one of the first to start selling “at home” mining kits, and with respect to their costs is generally there to assist the code/ program based traders to better mine their coins. I never purchased one of these myself.</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109</a:t>
            </a:fld>
            <a:endParaRPr lang="en-US"/>
          </a:p>
        </p:txBody>
      </p:sp>
    </p:spTree>
    <p:extLst>
      <p:ext uri="{BB962C8B-B14F-4D97-AF65-F5344CB8AC3E}">
        <p14:creationId xmlns:p14="http://schemas.microsoft.com/office/powerpoint/2010/main" val="3967818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792293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321719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31106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32530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23840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753E24-7294-4340-91CB-C40DC604DE9E}"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904012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753E24-7294-4340-91CB-C40DC604DE9E}" type="datetimeFigureOut">
              <a:rPr lang="en-US" smtClean="0"/>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46603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753E24-7294-4340-91CB-C40DC604DE9E}" type="datetimeFigureOut">
              <a:rPr lang="en-US" smtClean="0"/>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4266029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753E24-7294-4340-91CB-C40DC604DE9E}" type="datetimeFigureOut">
              <a:rPr lang="en-US" smtClean="0"/>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22431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753E24-7294-4340-91CB-C40DC604DE9E}"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67426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753E24-7294-4340-91CB-C40DC604DE9E}"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337226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53E24-7294-4340-91CB-C40DC604DE9E}" type="datetimeFigureOut">
              <a:rPr lang="en-US" smtClean="0"/>
              <a:t>11/25/2022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2C9E9-3139-4C70-880E-8E25FE17B932}" type="slidenum">
              <a:rPr lang="en-US" smtClean="0"/>
              <a:t>‹#›</a:t>
            </a:fld>
            <a:endParaRPr lang="en-US"/>
          </a:p>
        </p:txBody>
      </p:sp>
    </p:spTree>
    <p:extLst>
      <p:ext uri="{BB962C8B-B14F-4D97-AF65-F5344CB8AC3E}">
        <p14:creationId xmlns:p14="http://schemas.microsoft.com/office/powerpoint/2010/main" val="194125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1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onixs.biz/fix-dictionary/4.2/fields_by_tag.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quickfixengine.org/c/documentation/"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covid.ourworldindata.org/data/owid-covid-data.xlsx"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www.interactivebrokers.com/en/trading/ibgateway-latest.php" TargetMode="External"/><Relationship Id="rId2" Type="http://schemas.openxmlformats.org/officeDocument/2006/relationships/hyperlink" Target="https://www.interactivebrokers.com/en/trading/tws-offline-installers.php"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hyperlink" Target="https://www.interactivebrokers.com/en/trading/ibgateway-latest.php" TargetMode="External"/><Relationship Id="rId2" Type="http://schemas.openxmlformats.org/officeDocument/2006/relationships/hyperlink" Target="https://www.interactivebrokers.com/en/trading/tws-offline-installers.php"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www.haskell.org/downloads"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www.haskell.org/downloads"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www.haskell.org/platform/mac.html"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hyperlink" Target="https://www.haskell.org/platform/linux.html" TargetMode="External"/><Relationship Id="rId4" Type="http://schemas.openxmlformats.org/officeDocument/2006/relationships/hyperlink" Target="https://www.haskell.org/platform/windows.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r>
              <a:rPr lang="en-US" sz="3600" dirty="0" smtClean="0">
                <a:latin typeface="Arabic Typesetting" pitchFamily="66" charset="-78"/>
                <a:cs typeface="Arabic Typesetting" pitchFamily="66" charset="-78"/>
              </a:rPr>
              <a:t>HOW TECHNOLOGY HAS CHANGED MARKETS</a:t>
            </a:r>
            <a:endParaRPr lang="en-US" sz="3600"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886200"/>
            <a:ext cx="6400800" cy="1752600"/>
          </a:xfrm>
        </p:spPr>
        <p:txBody>
          <a:bodyPr/>
          <a:lstStyle/>
          <a:p>
            <a:r>
              <a:rPr lang="en-US" dirty="0" smtClean="0">
                <a:latin typeface="Arabic Typesetting" pitchFamily="66" charset="-78"/>
                <a:cs typeface="Arabic Typesetting" pitchFamily="66" charset="-78"/>
              </a:rPr>
              <a:t>Bitcoin</a:t>
            </a:r>
            <a:r>
              <a:rPr lang="en-US" dirty="0">
                <a:latin typeface="Arabic Typesetting" pitchFamily="66" charset="-78"/>
                <a:cs typeface="Arabic Typesetting" pitchFamily="66" charset="-78"/>
              </a:rPr>
              <a:t> </a:t>
            </a:r>
            <a:r>
              <a:rPr lang="en-US" dirty="0" smtClean="0">
                <a:latin typeface="Arabic Typesetting" pitchFamily="66" charset="-78"/>
                <a:cs typeface="Arabic Typesetting" pitchFamily="66" charset="-78"/>
              </a:rPr>
              <a:t>and Cryptocurrency</a:t>
            </a:r>
          </a:p>
          <a:p>
            <a:r>
              <a:rPr lang="en-US" dirty="0" smtClean="0">
                <a:latin typeface="Arabic Typesetting" pitchFamily="66" charset="-78"/>
                <a:cs typeface="Arabic Typesetting" pitchFamily="66" charset="-78"/>
              </a:rPr>
              <a:t>DAY 1/2</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2123688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584775"/>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p:txBody>
      </p:sp>
      <p:sp>
        <p:nvSpPr>
          <p:cNvPr id="4" name="Rectangle 3"/>
          <p:cNvSpPr/>
          <p:nvPr/>
        </p:nvSpPr>
        <p:spPr>
          <a:xfrm>
            <a:off x="228600" y="58847"/>
            <a:ext cx="8686800" cy="1692771"/>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EXAMPLE: 	The James Bond of Car Dealerships</a:t>
            </a:r>
          </a:p>
          <a:p>
            <a:r>
              <a:rPr lang="en-US" sz="2400" dirty="0" smtClean="0">
                <a:latin typeface="Arabic Typesetting" pitchFamily="66" charset="-78"/>
                <a:cs typeface="Arabic Typesetting" pitchFamily="66" charset="-78"/>
              </a:rPr>
              <a:t>- Not a Financial Vehicle, but still a vehicle of Arbitrage.</a:t>
            </a:r>
          </a:p>
        </p:txBody>
      </p:sp>
      <p:pic>
        <p:nvPicPr>
          <p:cNvPr id="11266" name="Picture 2" descr="Aston Martin Mexico City Ope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19400"/>
            <a:ext cx="5486400" cy="312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219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Double</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smtClean="0"/>
              <a:t>Hence the output can be another variable, without </a:t>
            </a:r>
            <a:r>
              <a:rPr lang="en-US" b="1" dirty="0"/>
              <a:t>any </a:t>
            </a:r>
            <a:r>
              <a:rPr lang="en-US" b="1" dirty="0" smtClean="0"/>
              <a:t>limitation in this case.</a:t>
            </a:r>
            <a:endParaRPr lang="en-US" b="1" dirty="0">
              <a:latin typeface="Arial" pitchFamily="34" charset="0"/>
              <a:cs typeface="Arial" pitchFamily="34" charset="0"/>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49" y="1143000"/>
            <a:ext cx="818677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49" y="3398470"/>
            <a:ext cx="8309202" cy="1706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4784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Float</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a:t>-- Float as the input and yields another float value as the output. (maybe)</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49" y="1371600"/>
            <a:ext cx="841442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49" y="3434281"/>
            <a:ext cx="8256321" cy="1671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6059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Float</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a:t>-- Float as the input and yields another float value as the output. (maybe)</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49" y="1371600"/>
            <a:ext cx="841442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49" y="3434281"/>
            <a:ext cx="8256321" cy="1671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6088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Float</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a:t>-- Float as the input and yields another float value as the </a:t>
            </a:r>
            <a:r>
              <a:rPr lang="en-US" b="1" dirty="0" smtClean="0"/>
              <a:t>output.</a:t>
            </a:r>
            <a:endParaRPr lang="en-US" b="1"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04" y="1371600"/>
            <a:ext cx="8286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04" y="3412402"/>
            <a:ext cx="8265814" cy="1692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8741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err="1" smtClean="0">
                <a:latin typeface="Arabic Typesetting" pitchFamily="66" charset="-78"/>
                <a:cs typeface="Arabic Typesetting" pitchFamily="66" charset="-78"/>
              </a:rPr>
              <a:t>Bool</a:t>
            </a:r>
            <a:endParaRPr lang="en-US" sz="5400" dirty="0">
              <a:latin typeface="Arabic Typesetting" pitchFamily="66" charset="-78"/>
              <a:cs typeface="Arabic Typesetting" pitchFamily="66" charset="-78"/>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04" y="1143000"/>
            <a:ext cx="47625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04" y="3124200"/>
            <a:ext cx="8312791"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41118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err="1" smtClean="0">
                <a:latin typeface="Arabic Typesetting" pitchFamily="66" charset="-78"/>
                <a:cs typeface="Arabic Typesetting" pitchFamily="66" charset="-78"/>
              </a:rPr>
              <a:t>Bool</a:t>
            </a:r>
            <a:endParaRPr lang="en-US" sz="5400" dirty="0">
              <a:latin typeface="Arabic Typesetting" pitchFamily="66" charset="-78"/>
              <a:cs typeface="Arabic Typesetting" pitchFamily="66" charset="-78"/>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04" y="1143000"/>
            <a:ext cx="47625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04" y="3124200"/>
            <a:ext cx="8312791"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47956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err="1" smtClean="0">
                <a:latin typeface="Arabic Typesetting" pitchFamily="66" charset="-78"/>
                <a:cs typeface="Arabic Typesetting" pitchFamily="66" charset="-78"/>
              </a:rPr>
              <a:t>Bool</a:t>
            </a:r>
            <a:endParaRPr lang="en-US" sz="5400" dirty="0">
              <a:latin typeface="Arabic Typesetting" pitchFamily="66" charset="-78"/>
              <a:cs typeface="Arabic Typesetting" pitchFamily="66" charset="-78"/>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04" y="1371600"/>
            <a:ext cx="697141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04" y="3810000"/>
            <a:ext cx="804013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0964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Char</a:t>
            </a:r>
            <a:endParaRPr lang="en-US" sz="5400" dirty="0">
              <a:latin typeface="Arabic Typesetting" pitchFamily="66" charset="-78"/>
              <a:cs typeface="Arabic Typesetting" pitchFamily="66" charset="-78"/>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01" y="1142999"/>
            <a:ext cx="3749969" cy="223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62" y="3810000"/>
            <a:ext cx="805004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2037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Char</a:t>
            </a:r>
            <a:endParaRPr lang="en-US" sz="5400" dirty="0">
              <a:latin typeface="Arabic Typesetting" pitchFamily="66" charset="-78"/>
              <a:cs typeface="Arabic Typesetting" pitchFamily="66" charset="-78"/>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01" y="1142999"/>
            <a:ext cx="3749969" cy="223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56" y="3733800"/>
            <a:ext cx="8415951"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199" y="1142999"/>
            <a:ext cx="4408543" cy="223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3327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Char</a:t>
            </a:r>
            <a:endParaRPr lang="en-US" sz="5400" dirty="0">
              <a:latin typeface="Arabic Typesetting" pitchFamily="66" charset="-78"/>
              <a:cs typeface="Arabic Typesetting" pitchFamily="66" charset="-78"/>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56" y="1134677"/>
            <a:ext cx="4150637" cy="23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62" y="3657600"/>
            <a:ext cx="785980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51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pic>
        <p:nvPicPr>
          <p:cNvPr id="174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582"/>
          <a:stretch/>
        </p:blipFill>
        <p:spPr bwMode="auto">
          <a:xfrm>
            <a:off x="1894114" y="1857829"/>
            <a:ext cx="5486400" cy="435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6713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TYPE SETTING</a:t>
            </a:r>
            <a:endParaRPr lang="en-US" sz="5400" dirty="0">
              <a:latin typeface="Arabic Typesetting" pitchFamily="66" charset="-78"/>
              <a:cs typeface="Arabic Typesetting" pitchFamily="66" charset="-78"/>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66319"/>
            <a:ext cx="5715000" cy="4786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4004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EQ OPERATORS</a:t>
            </a:r>
            <a:endParaRPr lang="en-US" sz="5400" dirty="0">
              <a:latin typeface="Arabic Typesetting" pitchFamily="66" charset="-78"/>
              <a:cs typeface="Arabic Typesetting" pitchFamily="66" charset="-78"/>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1600200"/>
            <a:ext cx="7991061"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8" y="3733800"/>
            <a:ext cx="80800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4781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ORD</a:t>
            </a:r>
            <a:endParaRPr lang="en-US" sz="5400" dirty="0">
              <a:latin typeface="Arabic Typesetting" pitchFamily="66" charset="-78"/>
              <a:cs typeface="Arabic Typesetting" pitchFamily="66" charset="-78"/>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67" y="1417638"/>
            <a:ext cx="8209736" cy="76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8" y="2476500"/>
            <a:ext cx="8076819"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&lt;=</a:t>
            </a:r>
            <a:endParaRPr lang="en-US" sz="54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24527413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ORD</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&lt;=</a:t>
            </a:r>
            <a:endParaRPr lang="en-US" sz="5400" dirty="0">
              <a:latin typeface="Arabic Typesetting" pitchFamily="66" charset="-78"/>
              <a:cs typeface="Arabic Typesetting" pitchFamily="66" charset="-78"/>
            </a:endParaRPr>
          </a:p>
        </p:txBody>
      </p:sp>
      <p:sp>
        <p:nvSpPr>
          <p:cNvPr id="2" name="TextBox 1"/>
          <p:cNvSpPr txBox="1"/>
          <p:nvPr/>
        </p:nvSpPr>
        <p:spPr>
          <a:xfrm>
            <a:off x="494168" y="1388969"/>
            <a:ext cx="7028148" cy="2308324"/>
          </a:xfrm>
          <a:prstGeom prst="rect">
            <a:avLst/>
          </a:prstGeom>
          <a:noFill/>
        </p:spPr>
        <p:txBody>
          <a:bodyPr wrap="square" rtlCol="0">
            <a:spAutoFit/>
          </a:bodyPr>
          <a:lstStyle/>
          <a:p>
            <a:r>
              <a:rPr lang="en-US" dirty="0">
                <a:latin typeface="Arial" pitchFamily="34" charset="0"/>
                <a:cs typeface="Arial" pitchFamily="34" charset="0"/>
              </a:rPr>
              <a:t>main = do   </a:t>
            </a:r>
          </a:p>
          <a:p>
            <a:r>
              <a:rPr lang="en-US" dirty="0">
                <a:latin typeface="Arial" pitchFamily="34" charset="0"/>
                <a:cs typeface="Arial" pitchFamily="34" charset="0"/>
              </a:rPr>
              <a:t>   let </a:t>
            </a:r>
            <a:r>
              <a:rPr lang="en-US" dirty="0" err="1">
                <a:latin typeface="Arial" pitchFamily="34" charset="0"/>
                <a:cs typeface="Arial" pitchFamily="34" charset="0"/>
              </a:rPr>
              <a:t>var</a:t>
            </a:r>
            <a:r>
              <a:rPr lang="en-US" dirty="0">
                <a:latin typeface="Arial" pitchFamily="34" charset="0"/>
                <a:cs typeface="Arial" pitchFamily="34" charset="0"/>
              </a:rPr>
              <a:t> = 26 </a:t>
            </a:r>
          </a:p>
          <a:p>
            <a:r>
              <a:rPr lang="en-US" dirty="0">
                <a:latin typeface="Arial" pitchFamily="34" charset="0"/>
                <a:cs typeface="Arial" pitchFamily="34" charset="0"/>
              </a:rPr>
              <a:t>   </a:t>
            </a:r>
          </a:p>
          <a:p>
            <a:r>
              <a:rPr lang="en-US" dirty="0">
                <a:latin typeface="Arial" pitchFamily="34" charset="0"/>
                <a:cs typeface="Arial" pitchFamily="34" charset="0"/>
              </a:rPr>
              <a:t>   </a:t>
            </a:r>
            <a:r>
              <a:rPr lang="en-US" b="1" dirty="0">
                <a:latin typeface="Arial" pitchFamily="34" charset="0"/>
                <a:cs typeface="Arial" pitchFamily="34" charset="0"/>
              </a:rPr>
              <a:t>if</a:t>
            </a:r>
            <a:r>
              <a:rPr lang="en-US" dirty="0">
                <a:latin typeface="Arial" pitchFamily="34" charset="0"/>
                <a:cs typeface="Arial" pitchFamily="34" charset="0"/>
              </a:rPr>
              <a:t> </a:t>
            </a:r>
            <a:r>
              <a:rPr lang="en-US" dirty="0" err="1">
                <a:latin typeface="Arial" pitchFamily="34" charset="0"/>
                <a:cs typeface="Arial" pitchFamily="34" charset="0"/>
              </a:rPr>
              <a:t>var</a:t>
            </a:r>
            <a:r>
              <a:rPr lang="en-US" dirty="0">
                <a:latin typeface="Arial" pitchFamily="34" charset="0"/>
                <a:cs typeface="Arial" pitchFamily="34" charset="0"/>
              </a:rPr>
              <a:t> </a:t>
            </a:r>
            <a:r>
              <a:rPr lang="en-US" b="1" dirty="0" smtClean="0">
                <a:latin typeface="Arial" pitchFamily="34" charset="0"/>
                <a:cs typeface="Arial" pitchFamily="34" charset="0"/>
              </a:rPr>
              <a:t>&lt;=</a:t>
            </a:r>
            <a:r>
              <a:rPr lang="en-US" dirty="0" smtClean="0">
                <a:latin typeface="Arial" pitchFamily="34" charset="0"/>
                <a:cs typeface="Arial" pitchFamily="34" charset="0"/>
              </a:rPr>
              <a:t> </a:t>
            </a:r>
            <a:r>
              <a:rPr lang="en-US" dirty="0">
                <a:latin typeface="Arial" pitchFamily="34" charset="0"/>
                <a:cs typeface="Arial" pitchFamily="34" charset="0"/>
              </a:rPr>
              <a:t>0 </a:t>
            </a:r>
          </a:p>
          <a:p>
            <a:r>
              <a:rPr lang="en-US" dirty="0">
                <a:latin typeface="Arial" pitchFamily="34" charset="0"/>
                <a:cs typeface="Arial" pitchFamily="34" charset="0"/>
              </a:rPr>
              <a:t>      then </a:t>
            </a:r>
            <a:r>
              <a:rPr lang="en-US" dirty="0" err="1">
                <a:latin typeface="Arial" pitchFamily="34" charset="0"/>
                <a:cs typeface="Arial" pitchFamily="34" charset="0"/>
              </a:rPr>
              <a:t>putStrLn</a:t>
            </a:r>
            <a:r>
              <a:rPr lang="en-US" dirty="0">
                <a:latin typeface="Arial" pitchFamily="34" charset="0"/>
                <a:cs typeface="Arial" pitchFamily="34" charset="0"/>
              </a:rPr>
              <a:t> "Number is </a:t>
            </a:r>
            <a:r>
              <a:rPr lang="en-US" dirty="0" smtClean="0">
                <a:latin typeface="Arial" pitchFamily="34" charset="0"/>
                <a:cs typeface="Arial" pitchFamily="34" charset="0"/>
              </a:rPr>
              <a:t>less than or equal to zero</a:t>
            </a:r>
            <a:r>
              <a:rPr lang="en-US" dirty="0">
                <a:latin typeface="Arial" pitchFamily="34" charset="0"/>
                <a:cs typeface="Arial" pitchFamily="34" charset="0"/>
              </a:rPr>
              <a:t>" </a:t>
            </a:r>
          </a:p>
          <a:p>
            <a:r>
              <a:rPr lang="en-US" dirty="0">
                <a:latin typeface="Arial" pitchFamily="34" charset="0"/>
                <a:cs typeface="Arial" pitchFamily="34" charset="0"/>
              </a:rPr>
              <a:t>   </a:t>
            </a:r>
            <a:r>
              <a:rPr lang="en-US" b="1" dirty="0">
                <a:latin typeface="Arial" pitchFamily="34" charset="0"/>
                <a:cs typeface="Arial" pitchFamily="34" charset="0"/>
              </a:rPr>
              <a:t>else</a:t>
            </a:r>
            <a:r>
              <a:rPr lang="en-US" dirty="0">
                <a:latin typeface="Arial" pitchFamily="34" charset="0"/>
                <a:cs typeface="Arial" pitchFamily="34" charset="0"/>
              </a:rPr>
              <a:t> if </a:t>
            </a:r>
            <a:r>
              <a:rPr lang="en-US" dirty="0" err="1">
                <a:latin typeface="Arial" pitchFamily="34" charset="0"/>
                <a:cs typeface="Arial" pitchFamily="34" charset="0"/>
              </a:rPr>
              <a:t>var</a:t>
            </a:r>
            <a:r>
              <a:rPr lang="en-US" dirty="0">
                <a:latin typeface="Arial" pitchFamily="34" charset="0"/>
                <a:cs typeface="Arial" pitchFamily="34" charset="0"/>
              </a:rPr>
              <a:t> `</a:t>
            </a:r>
            <a:r>
              <a:rPr lang="en-US" b="1" dirty="0">
                <a:latin typeface="Arial" pitchFamily="34" charset="0"/>
                <a:cs typeface="Arial" pitchFamily="34" charset="0"/>
              </a:rPr>
              <a:t>rem</a:t>
            </a:r>
            <a:r>
              <a:rPr lang="en-US" dirty="0">
                <a:latin typeface="Arial" pitchFamily="34" charset="0"/>
                <a:cs typeface="Arial" pitchFamily="34" charset="0"/>
              </a:rPr>
              <a:t>` 2 == 0 </a:t>
            </a:r>
          </a:p>
          <a:p>
            <a:r>
              <a:rPr lang="en-US" dirty="0">
                <a:latin typeface="Arial" pitchFamily="34" charset="0"/>
                <a:cs typeface="Arial" pitchFamily="34" charset="0"/>
              </a:rPr>
              <a:t>      then </a:t>
            </a:r>
            <a:r>
              <a:rPr lang="en-US" dirty="0" err="1">
                <a:latin typeface="Arial" pitchFamily="34" charset="0"/>
                <a:cs typeface="Arial" pitchFamily="34" charset="0"/>
              </a:rPr>
              <a:t>putStrLn</a:t>
            </a:r>
            <a:r>
              <a:rPr lang="en-US" dirty="0">
                <a:latin typeface="Arial" pitchFamily="34" charset="0"/>
                <a:cs typeface="Arial" pitchFamily="34" charset="0"/>
              </a:rPr>
              <a:t> "Number is Even" </a:t>
            </a:r>
          </a:p>
          <a:p>
            <a:r>
              <a:rPr lang="en-US" dirty="0">
                <a:latin typeface="Arial" pitchFamily="34" charset="0"/>
                <a:cs typeface="Arial" pitchFamily="34" charset="0"/>
              </a:rPr>
              <a:t>   </a:t>
            </a:r>
            <a:r>
              <a:rPr lang="en-US" b="1" dirty="0">
                <a:latin typeface="Arial" pitchFamily="34" charset="0"/>
                <a:cs typeface="Arial" pitchFamily="34" charset="0"/>
              </a:rPr>
              <a:t>else</a:t>
            </a:r>
            <a:r>
              <a:rPr lang="en-US" dirty="0">
                <a:latin typeface="Arial" pitchFamily="34" charset="0"/>
                <a:cs typeface="Arial" pitchFamily="34" charset="0"/>
              </a:rPr>
              <a:t> </a:t>
            </a:r>
            <a:r>
              <a:rPr lang="en-US" dirty="0" err="1">
                <a:latin typeface="Arial" pitchFamily="34" charset="0"/>
                <a:cs typeface="Arial" pitchFamily="34" charset="0"/>
              </a:rPr>
              <a:t>putStrLn</a:t>
            </a:r>
            <a:r>
              <a:rPr lang="en-US" dirty="0">
                <a:latin typeface="Arial" pitchFamily="34" charset="0"/>
                <a:cs typeface="Arial" pitchFamily="34" charset="0"/>
              </a:rPr>
              <a:t> "Number is Odd</a:t>
            </a:r>
            <a:r>
              <a:rPr lang="en-US" dirty="0" smtClean="0">
                <a:latin typeface="Arial" pitchFamily="34" charset="0"/>
                <a:cs typeface="Arial" pitchFamily="34" charset="0"/>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13941026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ORD</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&lt;=</a:t>
            </a:r>
            <a:endParaRPr lang="en-US" sz="5400" dirty="0">
              <a:latin typeface="Arabic Typesetting" pitchFamily="66" charset="-78"/>
              <a:cs typeface="Arabic Typesetting" pitchFamily="66" charset="-78"/>
            </a:endParaRPr>
          </a:p>
        </p:txBody>
      </p:sp>
      <p:sp>
        <p:nvSpPr>
          <p:cNvPr id="2" name="TextBox 1"/>
          <p:cNvSpPr txBox="1"/>
          <p:nvPr/>
        </p:nvSpPr>
        <p:spPr>
          <a:xfrm>
            <a:off x="494168" y="1388969"/>
            <a:ext cx="7028148" cy="1446550"/>
          </a:xfrm>
          <a:prstGeom prst="rect">
            <a:avLst/>
          </a:prstGeom>
          <a:noFill/>
        </p:spPr>
        <p:txBody>
          <a:bodyPr wrap="square" rtlCol="0">
            <a:spAutoFit/>
          </a:bodyPr>
          <a:lstStyle/>
          <a:p>
            <a:r>
              <a:rPr lang="en-US" sz="1100" dirty="0">
                <a:latin typeface="Arial" pitchFamily="34" charset="0"/>
                <a:cs typeface="Arial" pitchFamily="34" charset="0"/>
              </a:rPr>
              <a:t>main = do   </a:t>
            </a:r>
          </a:p>
          <a:p>
            <a:r>
              <a:rPr lang="en-US" sz="1100" dirty="0">
                <a:latin typeface="Arial" pitchFamily="34" charset="0"/>
                <a:cs typeface="Arial" pitchFamily="34" charset="0"/>
              </a:rPr>
              <a:t>   let </a:t>
            </a:r>
            <a:r>
              <a:rPr lang="en-US" sz="1100" dirty="0" err="1">
                <a:latin typeface="Arial" pitchFamily="34" charset="0"/>
                <a:cs typeface="Arial" pitchFamily="34" charset="0"/>
              </a:rPr>
              <a:t>var</a:t>
            </a:r>
            <a:r>
              <a:rPr lang="en-US" sz="1100" dirty="0">
                <a:latin typeface="Arial" pitchFamily="34" charset="0"/>
                <a:cs typeface="Arial" pitchFamily="34" charset="0"/>
              </a:rPr>
              <a:t> = 26 </a:t>
            </a:r>
          </a:p>
          <a:p>
            <a:r>
              <a:rPr lang="en-US" sz="1100" dirty="0">
                <a:latin typeface="Arial" pitchFamily="34" charset="0"/>
                <a:cs typeface="Arial" pitchFamily="34" charset="0"/>
              </a:rPr>
              <a:t>   </a:t>
            </a:r>
          </a:p>
          <a:p>
            <a:r>
              <a:rPr lang="en-US" sz="1100" dirty="0">
                <a:latin typeface="Arial" pitchFamily="34" charset="0"/>
                <a:cs typeface="Arial" pitchFamily="34" charset="0"/>
              </a:rPr>
              <a:t>   </a:t>
            </a:r>
            <a:r>
              <a:rPr lang="en-US" sz="1100" b="1" dirty="0">
                <a:latin typeface="Arial" pitchFamily="34" charset="0"/>
                <a:cs typeface="Arial" pitchFamily="34" charset="0"/>
              </a:rPr>
              <a:t>if</a:t>
            </a:r>
            <a:r>
              <a:rPr lang="en-US" sz="1100" dirty="0">
                <a:latin typeface="Arial" pitchFamily="34" charset="0"/>
                <a:cs typeface="Arial" pitchFamily="34" charset="0"/>
              </a:rPr>
              <a:t> </a:t>
            </a:r>
            <a:r>
              <a:rPr lang="en-US" sz="1100" dirty="0" err="1">
                <a:latin typeface="Arial" pitchFamily="34" charset="0"/>
                <a:cs typeface="Arial" pitchFamily="34" charset="0"/>
              </a:rPr>
              <a:t>var</a:t>
            </a:r>
            <a:r>
              <a:rPr lang="en-US" sz="1100" dirty="0">
                <a:latin typeface="Arial" pitchFamily="34" charset="0"/>
                <a:cs typeface="Arial" pitchFamily="34" charset="0"/>
              </a:rPr>
              <a:t> </a:t>
            </a:r>
            <a:r>
              <a:rPr lang="en-US" sz="1100" b="1" dirty="0" smtClean="0">
                <a:latin typeface="Arial" pitchFamily="34" charset="0"/>
                <a:cs typeface="Arial" pitchFamily="34" charset="0"/>
              </a:rPr>
              <a:t>&lt;=</a:t>
            </a:r>
            <a:r>
              <a:rPr lang="en-US" sz="1100" dirty="0" smtClean="0">
                <a:latin typeface="Arial" pitchFamily="34" charset="0"/>
                <a:cs typeface="Arial" pitchFamily="34" charset="0"/>
              </a:rPr>
              <a:t> </a:t>
            </a:r>
            <a:r>
              <a:rPr lang="en-US" sz="1100" dirty="0">
                <a:latin typeface="Arial" pitchFamily="34" charset="0"/>
                <a:cs typeface="Arial" pitchFamily="34" charset="0"/>
              </a:rPr>
              <a:t>0 </a:t>
            </a:r>
          </a:p>
          <a:p>
            <a:r>
              <a:rPr lang="en-US" sz="1100" dirty="0">
                <a:latin typeface="Arial" pitchFamily="34" charset="0"/>
                <a:cs typeface="Arial" pitchFamily="34" charset="0"/>
              </a:rPr>
              <a:t>      then </a:t>
            </a:r>
            <a:r>
              <a:rPr lang="en-US" sz="1100" dirty="0" err="1">
                <a:latin typeface="Arial" pitchFamily="34" charset="0"/>
                <a:cs typeface="Arial" pitchFamily="34" charset="0"/>
              </a:rPr>
              <a:t>putStrLn</a:t>
            </a:r>
            <a:r>
              <a:rPr lang="en-US" sz="1100" dirty="0">
                <a:latin typeface="Arial" pitchFamily="34" charset="0"/>
                <a:cs typeface="Arial" pitchFamily="34" charset="0"/>
              </a:rPr>
              <a:t> "</a:t>
            </a:r>
            <a:r>
              <a:rPr lang="en-US" sz="1050" dirty="0">
                <a:latin typeface="Arial" pitchFamily="34" charset="0"/>
                <a:cs typeface="Arial" pitchFamily="34" charset="0"/>
              </a:rPr>
              <a:t>Number</a:t>
            </a:r>
            <a:r>
              <a:rPr lang="en-US" sz="1100" dirty="0">
                <a:latin typeface="Arial" pitchFamily="34" charset="0"/>
                <a:cs typeface="Arial" pitchFamily="34" charset="0"/>
              </a:rPr>
              <a:t> is </a:t>
            </a:r>
            <a:r>
              <a:rPr lang="en-US" sz="1100" dirty="0" smtClean="0">
                <a:latin typeface="Arial" pitchFamily="34" charset="0"/>
                <a:cs typeface="Arial" pitchFamily="34" charset="0"/>
              </a:rPr>
              <a:t>less than or equal to zero</a:t>
            </a:r>
            <a:r>
              <a:rPr lang="en-US" sz="1100" dirty="0">
                <a:latin typeface="Arial" pitchFamily="34" charset="0"/>
                <a:cs typeface="Arial" pitchFamily="34" charset="0"/>
              </a:rPr>
              <a:t>" </a:t>
            </a:r>
          </a:p>
          <a:p>
            <a:r>
              <a:rPr lang="en-US" sz="1100" dirty="0">
                <a:latin typeface="Arial" pitchFamily="34" charset="0"/>
                <a:cs typeface="Arial" pitchFamily="34" charset="0"/>
              </a:rPr>
              <a:t>   </a:t>
            </a:r>
            <a:r>
              <a:rPr lang="en-US" sz="1100" b="1" dirty="0">
                <a:latin typeface="Arial" pitchFamily="34" charset="0"/>
                <a:cs typeface="Arial" pitchFamily="34" charset="0"/>
              </a:rPr>
              <a:t>else</a:t>
            </a:r>
            <a:r>
              <a:rPr lang="en-US" sz="1100" dirty="0">
                <a:latin typeface="Arial" pitchFamily="34" charset="0"/>
                <a:cs typeface="Arial" pitchFamily="34" charset="0"/>
              </a:rPr>
              <a:t> if </a:t>
            </a:r>
            <a:r>
              <a:rPr lang="en-US" sz="1100" dirty="0" err="1">
                <a:latin typeface="Arial" pitchFamily="34" charset="0"/>
                <a:cs typeface="Arial" pitchFamily="34" charset="0"/>
              </a:rPr>
              <a:t>var</a:t>
            </a:r>
            <a:r>
              <a:rPr lang="en-US" sz="1100" dirty="0">
                <a:latin typeface="Arial" pitchFamily="34" charset="0"/>
                <a:cs typeface="Arial" pitchFamily="34" charset="0"/>
              </a:rPr>
              <a:t> `</a:t>
            </a:r>
            <a:r>
              <a:rPr lang="en-US" sz="1100" b="1" dirty="0">
                <a:latin typeface="Arial" pitchFamily="34" charset="0"/>
                <a:cs typeface="Arial" pitchFamily="34" charset="0"/>
              </a:rPr>
              <a:t>rem</a:t>
            </a:r>
            <a:r>
              <a:rPr lang="en-US" sz="1100" dirty="0">
                <a:latin typeface="Arial" pitchFamily="34" charset="0"/>
                <a:cs typeface="Arial" pitchFamily="34" charset="0"/>
              </a:rPr>
              <a:t>` 2 == 0 </a:t>
            </a:r>
          </a:p>
          <a:p>
            <a:r>
              <a:rPr lang="en-US" sz="1100" dirty="0">
                <a:latin typeface="Arial" pitchFamily="34" charset="0"/>
                <a:cs typeface="Arial" pitchFamily="34" charset="0"/>
              </a:rPr>
              <a:t>      then </a:t>
            </a:r>
            <a:r>
              <a:rPr lang="en-US" sz="1100" dirty="0" err="1">
                <a:latin typeface="Arial" pitchFamily="34" charset="0"/>
                <a:cs typeface="Arial" pitchFamily="34" charset="0"/>
              </a:rPr>
              <a:t>putStrLn</a:t>
            </a:r>
            <a:r>
              <a:rPr lang="en-US" sz="1100" dirty="0">
                <a:latin typeface="Arial" pitchFamily="34" charset="0"/>
                <a:cs typeface="Arial" pitchFamily="34" charset="0"/>
              </a:rPr>
              <a:t> "Number is Even" </a:t>
            </a:r>
          </a:p>
          <a:p>
            <a:r>
              <a:rPr lang="en-US" sz="1100" dirty="0">
                <a:latin typeface="Arial" pitchFamily="34" charset="0"/>
                <a:cs typeface="Arial" pitchFamily="34" charset="0"/>
              </a:rPr>
              <a:t>   </a:t>
            </a:r>
            <a:r>
              <a:rPr lang="en-US" sz="1100" b="1" dirty="0">
                <a:latin typeface="Arial" pitchFamily="34" charset="0"/>
                <a:cs typeface="Arial" pitchFamily="34" charset="0"/>
              </a:rPr>
              <a:t>else</a:t>
            </a:r>
            <a:r>
              <a:rPr lang="en-US" sz="1100" dirty="0">
                <a:latin typeface="Arial" pitchFamily="34" charset="0"/>
                <a:cs typeface="Arial" pitchFamily="34" charset="0"/>
              </a:rPr>
              <a:t> </a:t>
            </a:r>
            <a:r>
              <a:rPr lang="en-US" sz="1100" dirty="0" err="1">
                <a:latin typeface="Arial" pitchFamily="34" charset="0"/>
                <a:cs typeface="Arial" pitchFamily="34" charset="0"/>
              </a:rPr>
              <a:t>putStrLn</a:t>
            </a:r>
            <a:r>
              <a:rPr lang="en-US" sz="1100" dirty="0">
                <a:latin typeface="Arial" pitchFamily="34" charset="0"/>
                <a:cs typeface="Arial" pitchFamily="34" charset="0"/>
              </a:rPr>
              <a:t> "Number is Odd</a:t>
            </a:r>
            <a:r>
              <a:rPr lang="en-US" sz="1100" dirty="0" smtClean="0">
                <a:latin typeface="Arial" pitchFamily="34" charset="0"/>
                <a:cs typeface="Arial" pitchFamily="34" charset="0"/>
              </a:rPr>
              <a:t>"</a:t>
            </a:r>
            <a:endParaRPr lang="en-US" sz="1100" dirty="0">
              <a:latin typeface="Arial" pitchFamily="34" charset="0"/>
              <a:cs typeface="Arial" pitchFamily="34" charset="0"/>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14" y="3276600"/>
            <a:ext cx="6398443"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32584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ORD</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&lt;=</a:t>
            </a:r>
            <a:endParaRPr lang="en-US" sz="5400" dirty="0">
              <a:latin typeface="Arabic Typesetting" pitchFamily="66" charset="-78"/>
              <a:cs typeface="Arabic Typesetting" pitchFamily="66" charset="-78"/>
            </a:endParaRPr>
          </a:p>
        </p:txBody>
      </p:sp>
      <p:sp>
        <p:nvSpPr>
          <p:cNvPr id="2" name="TextBox 1"/>
          <p:cNvSpPr txBox="1"/>
          <p:nvPr/>
        </p:nvSpPr>
        <p:spPr>
          <a:xfrm>
            <a:off x="494168" y="1388969"/>
            <a:ext cx="7028148" cy="1446550"/>
          </a:xfrm>
          <a:prstGeom prst="rect">
            <a:avLst/>
          </a:prstGeom>
          <a:noFill/>
        </p:spPr>
        <p:txBody>
          <a:bodyPr wrap="square" rtlCol="0">
            <a:spAutoFit/>
          </a:bodyPr>
          <a:lstStyle/>
          <a:p>
            <a:r>
              <a:rPr lang="en-US" sz="1100" dirty="0">
                <a:latin typeface="Arial" pitchFamily="34" charset="0"/>
                <a:cs typeface="Arial" pitchFamily="34" charset="0"/>
              </a:rPr>
              <a:t>main = do   </a:t>
            </a:r>
          </a:p>
          <a:p>
            <a:r>
              <a:rPr lang="en-US" sz="1100" dirty="0">
                <a:latin typeface="Arial" pitchFamily="34" charset="0"/>
                <a:cs typeface="Arial" pitchFamily="34" charset="0"/>
              </a:rPr>
              <a:t>   let </a:t>
            </a:r>
            <a:r>
              <a:rPr lang="en-US" sz="1100" dirty="0" err="1">
                <a:latin typeface="Arial" pitchFamily="34" charset="0"/>
                <a:cs typeface="Arial" pitchFamily="34" charset="0"/>
              </a:rPr>
              <a:t>var</a:t>
            </a:r>
            <a:r>
              <a:rPr lang="en-US" sz="1100" dirty="0">
                <a:latin typeface="Arial" pitchFamily="34" charset="0"/>
                <a:cs typeface="Arial" pitchFamily="34" charset="0"/>
              </a:rPr>
              <a:t> = 26 </a:t>
            </a:r>
          </a:p>
          <a:p>
            <a:r>
              <a:rPr lang="en-US" sz="1100" dirty="0">
                <a:latin typeface="Arial" pitchFamily="34" charset="0"/>
                <a:cs typeface="Arial" pitchFamily="34" charset="0"/>
              </a:rPr>
              <a:t>   </a:t>
            </a:r>
          </a:p>
          <a:p>
            <a:r>
              <a:rPr lang="en-US" sz="1100" dirty="0">
                <a:latin typeface="Arial" pitchFamily="34" charset="0"/>
                <a:cs typeface="Arial" pitchFamily="34" charset="0"/>
              </a:rPr>
              <a:t>   </a:t>
            </a:r>
            <a:r>
              <a:rPr lang="en-US" sz="1100" b="1" dirty="0">
                <a:latin typeface="Arial" pitchFamily="34" charset="0"/>
                <a:cs typeface="Arial" pitchFamily="34" charset="0"/>
              </a:rPr>
              <a:t>if</a:t>
            </a:r>
            <a:r>
              <a:rPr lang="en-US" sz="1100" dirty="0">
                <a:latin typeface="Arial" pitchFamily="34" charset="0"/>
                <a:cs typeface="Arial" pitchFamily="34" charset="0"/>
              </a:rPr>
              <a:t> </a:t>
            </a:r>
            <a:r>
              <a:rPr lang="en-US" sz="1100" dirty="0" err="1">
                <a:latin typeface="Arial" pitchFamily="34" charset="0"/>
                <a:cs typeface="Arial" pitchFamily="34" charset="0"/>
              </a:rPr>
              <a:t>var</a:t>
            </a:r>
            <a:r>
              <a:rPr lang="en-US" sz="1100" dirty="0">
                <a:latin typeface="Arial" pitchFamily="34" charset="0"/>
                <a:cs typeface="Arial" pitchFamily="34" charset="0"/>
              </a:rPr>
              <a:t> </a:t>
            </a:r>
            <a:r>
              <a:rPr lang="en-US" sz="1100" b="1" dirty="0" smtClean="0">
                <a:latin typeface="Arial" pitchFamily="34" charset="0"/>
                <a:cs typeface="Arial" pitchFamily="34" charset="0"/>
              </a:rPr>
              <a:t>&lt;=</a:t>
            </a:r>
            <a:r>
              <a:rPr lang="en-US" sz="1100" dirty="0" smtClean="0">
                <a:latin typeface="Arial" pitchFamily="34" charset="0"/>
                <a:cs typeface="Arial" pitchFamily="34" charset="0"/>
              </a:rPr>
              <a:t> 30 </a:t>
            </a:r>
            <a:endParaRPr lang="en-US" sz="1100" dirty="0">
              <a:latin typeface="Arial" pitchFamily="34" charset="0"/>
              <a:cs typeface="Arial" pitchFamily="34" charset="0"/>
            </a:endParaRPr>
          </a:p>
          <a:p>
            <a:r>
              <a:rPr lang="en-US" sz="1100" dirty="0">
                <a:latin typeface="Arial" pitchFamily="34" charset="0"/>
                <a:cs typeface="Arial" pitchFamily="34" charset="0"/>
              </a:rPr>
              <a:t>      then </a:t>
            </a:r>
            <a:r>
              <a:rPr lang="en-US" sz="1100" dirty="0" err="1">
                <a:latin typeface="Arial" pitchFamily="34" charset="0"/>
                <a:cs typeface="Arial" pitchFamily="34" charset="0"/>
              </a:rPr>
              <a:t>putStrLn</a:t>
            </a:r>
            <a:r>
              <a:rPr lang="en-US" sz="1100" dirty="0">
                <a:latin typeface="Arial" pitchFamily="34" charset="0"/>
                <a:cs typeface="Arial" pitchFamily="34" charset="0"/>
              </a:rPr>
              <a:t> "</a:t>
            </a:r>
            <a:r>
              <a:rPr lang="en-US" sz="1050" dirty="0">
                <a:latin typeface="Arial" pitchFamily="34" charset="0"/>
                <a:cs typeface="Arial" pitchFamily="34" charset="0"/>
              </a:rPr>
              <a:t>Number</a:t>
            </a:r>
            <a:r>
              <a:rPr lang="en-US" sz="1100" dirty="0">
                <a:latin typeface="Arial" pitchFamily="34" charset="0"/>
                <a:cs typeface="Arial" pitchFamily="34" charset="0"/>
              </a:rPr>
              <a:t> is </a:t>
            </a:r>
            <a:r>
              <a:rPr lang="en-US" sz="1100" dirty="0" smtClean="0">
                <a:latin typeface="Arial" pitchFamily="34" charset="0"/>
                <a:cs typeface="Arial" pitchFamily="34" charset="0"/>
              </a:rPr>
              <a:t>less than or equal to zero</a:t>
            </a:r>
            <a:r>
              <a:rPr lang="en-US" sz="1100" dirty="0">
                <a:latin typeface="Arial" pitchFamily="34" charset="0"/>
                <a:cs typeface="Arial" pitchFamily="34" charset="0"/>
              </a:rPr>
              <a:t>" </a:t>
            </a:r>
          </a:p>
          <a:p>
            <a:r>
              <a:rPr lang="en-US" sz="1100" dirty="0">
                <a:latin typeface="Arial" pitchFamily="34" charset="0"/>
                <a:cs typeface="Arial" pitchFamily="34" charset="0"/>
              </a:rPr>
              <a:t>   </a:t>
            </a:r>
            <a:r>
              <a:rPr lang="en-US" sz="1100" b="1" dirty="0">
                <a:latin typeface="Arial" pitchFamily="34" charset="0"/>
                <a:cs typeface="Arial" pitchFamily="34" charset="0"/>
              </a:rPr>
              <a:t>else</a:t>
            </a:r>
            <a:r>
              <a:rPr lang="en-US" sz="1100" dirty="0">
                <a:latin typeface="Arial" pitchFamily="34" charset="0"/>
                <a:cs typeface="Arial" pitchFamily="34" charset="0"/>
              </a:rPr>
              <a:t> if </a:t>
            </a:r>
            <a:r>
              <a:rPr lang="en-US" sz="1100" dirty="0" err="1">
                <a:latin typeface="Arial" pitchFamily="34" charset="0"/>
                <a:cs typeface="Arial" pitchFamily="34" charset="0"/>
              </a:rPr>
              <a:t>var</a:t>
            </a:r>
            <a:r>
              <a:rPr lang="en-US" sz="1100" dirty="0">
                <a:latin typeface="Arial" pitchFamily="34" charset="0"/>
                <a:cs typeface="Arial" pitchFamily="34" charset="0"/>
              </a:rPr>
              <a:t> `</a:t>
            </a:r>
            <a:r>
              <a:rPr lang="en-US" sz="1100" b="1" dirty="0">
                <a:latin typeface="Arial" pitchFamily="34" charset="0"/>
                <a:cs typeface="Arial" pitchFamily="34" charset="0"/>
              </a:rPr>
              <a:t>rem</a:t>
            </a:r>
            <a:r>
              <a:rPr lang="en-US" sz="1100" dirty="0">
                <a:latin typeface="Arial" pitchFamily="34" charset="0"/>
                <a:cs typeface="Arial" pitchFamily="34" charset="0"/>
              </a:rPr>
              <a:t>` 2 == 0 </a:t>
            </a:r>
          </a:p>
          <a:p>
            <a:r>
              <a:rPr lang="en-US" sz="1100" dirty="0">
                <a:latin typeface="Arial" pitchFamily="34" charset="0"/>
                <a:cs typeface="Arial" pitchFamily="34" charset="0"/>
              </a:rPr>
              <a:t>      then </a:t>
            </a:r>
            <a:r>
              <a:rPr lang="en-US" sz="1100" dirty="0" err="1">
                <a:latin typeface="Arial" pitchFamily="34" charset="0"/>
                <a:cs typeface="Arial" pitchFamily="34" charset="0"/>
              </a:rPr>
              <a:t>putStrLn</a:t>
            </a:r>
            <a:r>
              <a:rPr lang="en-US" sz="1100" dirty="0">
                <a:latin typeface="Arial" pitchFamily="34" charset="0"/>
                <a:cs typeface="Arial" pitchFamily="34" charset="0"/>
              </a:rPr>
              <a:t> "Number is Even" </a:t>
            </a:r>
          </a:p>
          <a:p>
            <a:r>
              <a:rPr lang="en-US" sz="1100" dirty="0">
                <a:latin typeface="Arial" pitchFamily="34" charset="0"/>
                <a:cs typeface="Arial" pitchFamily="34" charset="0"/>
              </a:rPr>
              <a:t>   </a:t>
            </a:r>
            <a:r>
              <a:rPr lang="en-US" sz="1100" b="1" dirty="0">
                <a:latin typeface="Arial" pitchFamily="34" charset="0"/>
                <a:cs typeface="Arial" pitchFamily="34" charset="0"/>
              </a:rPr>
              <a:t>else</a:t>
            </a:r>
            <a:r>
              <a:rPr lang="en-US" sz="1100" dirty="0">
                <a:latin typeface="Arial" pitchFamily="34" charset="0"/>
                <a:cs typeface="Arial" pitchFamily="34" charset="0"/>
              </a:rPr>
              <a:t> </a:t>
            </a:r>
            <a:r>
              <a:rPr lang="en-US" sz="1100" dirty="0" err="1">
                <a:latin typeface="Arial" pitchFamily="34" charset="0"/>
                <a:cs typeface="Arial" pitchFamily="34" charset="0"/>
              </a:rPr>
              <a:t>putStrLn</a:t>
            </a:r>
            <a:r>
              <a:rPr lang="en-US" sz="1100" dirty="0">
                <a:latin typeface="Arial" pitchFamily="34" charset="0"/>
                <a:cs typeface="Arial" pitchFamily="34" charset="0"/>
              </a:rPr>
              <a:t> "Number is Odd</a:t>
            </a:r>
            <a:r>
              <a:rPr lang="en-US" sz="1100" dirty="0" smtClean="0">
                <a:latin typeface="Arial" pitchFamily="34" charset="0"/>
                <a:cs typeface="Arial" pitchFamily="34" charset="0"/>
              </a:rPr>
              <a:t>"</a:t>
            </a:r>
            <a:endParaRPr lang="en-US" sz="1100" dirty="0">
              <a:latin typeface="Arial" pitchFamily="34" charset="0"/>
              <a:cs typeface="Arial" pitchFamily="34" charset="0"/>
            </a:endParaRP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52" y="1388969"/>
            <a:ext cx="514350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014787"/>
            <a:ext cx="7588704"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174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a:latin typeface="Arabic Typesetting" pitchFamily="66" charset="-78"/>
                <a:cs typeface="Arabic Typesetting" pitchFamily="66" charset="-78"/>
              </a:rPr>
              <a:t>ORD</a:t>
            </a: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&gt;=</a:t>
            </a:r>
            <a:endParaRPr lang="en-US" sz="5400" dirty="0">
              <a:latin typeface="Arabic Typesetting" pitchFamily="66" charset="-78"/>
              <a:cs typeface="Arabic Typesetting" pitchFamily="66" charset="-78"/>
            </a:endParaRP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17638"/>
            <a:ext cx="7620000" cy="80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 y="2590800"/>
            <a:ext cx="7892249"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52444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a:latin typeface="Arabic Typesetting" pitchFamily="66" charset="-78"/>
                <a:cs typeface="Arabic Typesetting" pitchFamily="66" charset="-78"/>
              </a:rPr>
              <a:t>ORD</a:t>
            </a: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&gt;</a:t>
            </a:r>
            <a:endParaRPr lang="en-US" sz="5400" dirty="0">
              <a:latin typeface="Arabic Typesetting" pitchFamily="66" charset="-78"/>
              <a:cs typeface="Arabic Typesetting" pitchFamily="66" charset="-78"/>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1363325"/>
            <a:ext cx="5578184"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 y="2396999"/>
            <a:ext cx="7456244" cy="164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07310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ORD</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&lt;</a:t>
            </a:r>
            <a:endParaRPr lang="en-US" sz="5400" dirty="0">
              <a:latin typeface="Arabic Typesetting" pitchFamily="66" charset="-78"/>
              <a:cs typeface="Arabic Typesetting" pitchFamily="66" charset="-78"/>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1066800"/>
            <a:ext cx="38290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8" y="2133600"/>
            <a:ext cx="7731659"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7677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BUILT IN DATA TYPES</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2800767"/>
          </a:xfrm>
          <a:prstGeom prst="rect">
            <a:avLst/>
          </a:prstGeom>
        </p:spPr>
        <p:txBody>
          <a:bodyPr wrap="square">
            <a:spAutoFit/>
          </a:bodyPr>
          <a:lstStyle/>
          <a:p>
            <a:r>
              <a:rPr lang="en-US" sz="4400" b="1" dirty="0" smtClean="0">
                <a:latin typeface="Arial" pitchFamily="34" charset="0"/>
                <a:cs typeface="Arial" pitchFamily="34" charset="0"/>
              </a:rPr>
              <a:t>“Inbuilt” </a:t>
            </a:r>
            <a:r>
              <a:rPr lang="en-US" sz="4400" b="1" dirty="0">
                <a:latin typeface="Arial" pitchFamily="34" charset="0"/>
                <a:cs typeface="Arial" pitchFamily="34" charset="0"/>
              </a:rPr>
              <a:t>Type </a:t>
            </a:r>
            <a:r>
              <a:rPr lang="en-US" sz="4400" b="1" dirty="0" smtClean="0">
                <a:latin typeface="Arial" pitchFamily="34" charset="0"/>
                <a:cs typeface="Arial" pitchFamily="34" charset="0"/>
              </a:rPr>
              <a:t>Classes</a:t>
            </a:r>
          </a:p>
          <a:p>
            <a:endParaRPr lang="en-US" sz="4400" dirty="0">
              <a:latin typeface="Arial" pitchFamily="34" charset="0"/>
              <a:cs typeface="Arial" pitchFamily="34" charset="0"/>
            </a:endParaRPr>
          </a:p>
          <a:p>
            <a:r>
              <a:rPr lang="en-US" sz="4400" b="1" dirty="0" smtClean="0">
                <a:latin typeface="Arial" pitchFamily="34" charset="0"/>
                <a:cs typeface="Arial" pitchFamily="34" charset="0"/>
              </a:rPr>
              <a:t>On Board Navigation</a:t>
            </a:r>
            <a:endParaRPr lang="en-US" sz="4400" b="1" dirty="0">
              <a:latin typeface="Arial" pitchFamily="34" charset="0"/>
              <a:cs typeface="Arial" pitchFamily="34" charset="0"/>
            </a:endParaRPr>
          </a:p>
          <a:p>
            <a:endParaRPr lang="en-US" sz="4400" dirty="0">
              <a:latin typeface="Arial" pitchFamily="34" charset="0"/>
              <a:cs typeface="Arial" pitchFamily="34" charset="0"/>
            </a:endParaRPr>
          </a:p>
        </p:txBody>
      </p:sp>
    </p:spTree>
    <p:extLst>
      <p:ext uri="{BB962C8B-B14F-4D97-AF65-F5344CB8AC3E}">
        <p14:creationId xmlns:p14="http://schemas.microsoft.com/office/powerpoint/2010/main" val="3492986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sp>
        <p:nvSpPr>
          <p:cNvPr id="3" name="Rectangle 2"/>
          <p:cNvSpPr/>
          <p:nvPr/>
        </p:nvSpPr>
        <p:spPr>
          <a:xfrm>
            <a:off x="457200" y="1447800"/>
            <a:ext cx="8153400" cy="1200329"/>
          </a:xfrm>
          <a:prstGeom prst="rect">
            <a:avLst/>
          </a:prstGeom>
        </p:spPr>
        <p:txBody>
          <a:bodyPr wrap="square">
            <a:spAutoFit/>
          </a:bodyPr>
          <a:lstStyle/>
          <a:p>
            <a:r>
              <a:rPr lang="en-US" sz="2400" b="1" dirty="0" smtClean="0">
                <a:latin typeface="Arabic Typesetting" pitchFamily="66" charset="-78"/>
                <a:cs typeface="Arabic Typesetting" pitchFamily="66" charset="-78"/>
              </a:rPr>
              <a:t>How Government and Politics become relevant when an economy booms.</a:t>
            </a:r>
          </a:p>
          <a:p>
            <a:r>
              <a:rPr lang="en-US" sz="2400" dirty="0" smtClean="0">
                <a:latin typeface="Arabic Typesetting" pitchFamily="66" charset="-78"/>
                <a:cs typeface="Arabic Typesetting" pitchFamily="66" charset="-78"/>
              </a:rPr>
              <a:t>- A catastrophe in Japan led to the export of “</a:t>
            </a:r>
            <a:r>
              <a:rPr lang="en-US" sz="2400" dirty="0" err="1" smtClean="0">
                <a:latin typeface="Arabic Typesetting" pitchFamily="66" charset="-78"/>
                <a:cs typeface="Arabic Typesetting" pitchFamily="66" charset="-78"/>
              </a:rPr>
              <a:t>Elvers</a:t>
            </a:r>
            <a:r>
              <a:rPr lang="en-US" sz="2400" dirty="0" smtClean="0">
                <a:latin typeface="Arabic Typesetting" pitchFamily="66" charset="-78"/>
                <a:cs typeface="Arabic Typesetting" pitchFamily="66" charset="-78"/>
              </a:rPr>
              <a:t>” which were </a:t>
            </a:r>
            <a:r>
              <a:rPr lang="en-US" sz="2400" u="sng" dirty="0" smtClean="0">
                <a:latin typeface="Arabic Typesetting" pitchFamily="66" charset="-78"/>
                <a:cs typeface="Arabic Typesetting" pitchFamily="66" charset="-78"/>
              </a:rPr>
              <a:t>NOT A DELICACY</a:t>
            </a:r>
            <a:r>
              <a:rPr lang="en-US" sz="2400" dirty="0" smtClean="0">
                <a:latin typeface="Arabic Typesetting" pitchFamily="66" charset="-78"/>
                <a:cs typeface="Arabic Typesetting" pitchFamily="66" charset="-78"/>
              </a:rPr>
              <a:t>, however the supply in Japan was ruined (and will be for an extended period of time) </a:t>
            </a:r>
          </a:p>
        </p:txBody>
      </p:sp>
      <p:pic>
        <p:nvPicPr>
          <p:cNvPr id="17410" name="Picture 2" descr="Trend in glass eel prices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780335"/>
            <a:ext cx="5486400" cy="364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186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READ</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err="1" smtClean="0">
                <a:latin typeface="Arabic Typesetting" pitchFamily="66" charset="-78"/>
                <a:cs typeface="Arabic Typesetting" pitchFamily="66" charset="-78"/>
              </a:rPr>
              <a:t>readInt</a:t>
            </a:r>
            <a:endParaRPr lang="en-US" sz="5400" dirty="0" smtClean="0">
              <a:latin typeface="Arabic Typesetting" pitchFamily="66" charset="-78"/>
              <a:cs typeface="Arabic Typesetting" pitchFamily="66" charset="-78"/>
            </a:endParaRPr>
          </a:p>
          <a:p>
            <a:pPr algn="r"/>
            <a:r>
              <a:rPr lang="en-US" sz="5400" dirty="0" smtClean="0">
                <a:latin typeface="Arabic Typesetting" pitchFamily="66" charset="-78"/>
                <a:cs typeface="Arabic Typesetting" pitchFamily="66" charset="-78"/>
              </a:rPr>
              <a:t>The output at the end is inevitable , in this case.</a:t>
            </a:r>
            <a:endParaRPr lang="en-US" sz="5400" dirty="0">
              <a:latin typeface="Arabic Typesetting" pitchFamily="66" charset="-78"/>
              <a:cs typeface="Arabic Typesetting" pitchFamily="66" charset="-78"/>
            </a:endParaRP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52600"/>
            <a:ext cx="8077200" cy="582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8698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SHOW</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dobe Arabic" pitchFamily="18" charset="-78"/>
                <a:cs typeface="Adobe Arabic" pitchFamily="18" charset="-78"/>
              </a:rPr>
              <a:t>show</a:t>
            </a:r>
          </a:p>
          <a:p>
            <a:r>
              <a:rPr lang="en-US" sz="5400" b="1" dirty="0">
                <a:latin typeface="Adobe Arabic" pitchFamily="18" charset="-78"/>
                <a:cs typeface="Adobe Arabic" pitchFamily="18" charset="-78"/>
              </a:rPr>
              <a:t>Show</a:t>
            </a:r>
            <a:r>
              <a:rPr lang="en-US" sz="5400" dirty="0">
                <a:latin typeface="Adobe Arabic" pitchFamily="18" charset="-78"/>
                <a:cs typeface="Adobe Arabic" pitchFamily="18" charset="-78"/>
              </a:rPr>
              <a:t> has a functionality to print its argument as a String.</a:t>
            </a:r>
            <a:endParaRPr lang="en-US" dirty="0">
              <a:latin typeface="Adobe Arabic" pitchFamily="18" charset="-78"/>
              <a:cs typeface="Adobe Arabic" pitchFamily="18" charset="-78"/>
            </a:endParaRP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52" y="1312862"/>
            <a:ext cx="7724696"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0800"/>
            <a:ext cx="79629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13751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SHOW</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dobe Arabic" pitchFamily="18" charset="-78"/>
                <a:cs typeface="Adobe Arabic" pitchFamily="18" charset="-78"/>
              </a:rPr>
              <a:t>show</a:t>
            </a:r>
          </a:p>
          <a:p>
            <a:r>
              <a:rPr lang="en-US" sz="5400" b="1" dirty="0">
                <a:latin typeface="Adobe Arabic" pitchFamily="18" charset="-78"/>
                <a:cs typeface="Adobe Arabic" pitchFamily="18" charset="-78"/>
              </a:rPr>
              <a:t>Show</a:t>
            </a:r>
            <a:r>
              <a:rPr lang="en-US" sz="5400" dirty="0">
                <a:latin typeface="Adobe Arabic" pitchFamily="18" charset="-78"/>
                <a:cs typeface="Adobe Arabic" pitchFamily="18" charset="-78"/>
              </a:rPr>
              <a:t> has a functionality to print its argument as a String.</a:t>
            </a:r>
            <a:endParaRPr lang="en-US" dirty="0">
              <a:latin typeface="Adobe Arabic" pitchFamily="18" charset="-78"/>
              <a:cs typeface="Adobe Arabic" pitchFamily="18" charset="-78"/>
            </a:endParaRP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52" y="1312862"/>
            <a:ext cx="7724696"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054" y="1904999"/>
            <a:ext cx="79629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86200"/>
            <a:ext cx="614476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605949"/>
            <a:ext cx="6144768" cy="134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41294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ENUMERABLES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b="1" dirty="0" err="1" smtClean="0">
                <a:solidFill>
                  <a:srgbClr val="FF0000"/>
                </a:solidFill>
                <a:latin typeface="Adobe Arabic" pitchFamily="18" charset="-78"/>
                <a:cs typeface="Adobe Arabic" pitchFamily="18" charset="-78"/>
              </a:rPr>
              <a:t>succ</a:t>
            </a:r>
            <a:endParaRPr lang="en-US" sz="5400" dirty="0" smtClean="0">
              <a:solidFill>
                <a:srgbClr val="FF0000"/>
              </a:solidFill>
              <a:latin typeface="Adobe Arabic" pitchFamily="18" charset="-78"/>
              <a:cs typeface="Adobe Arabic" pitchFamily="18" charset="-78"/>
            </a:endParaRPr>
          </a:p>
          <a:p>
            <a:pPr algn="l"/>
            <a:r>
              <a:rPr lang="en-US" sz="5400" b="1" dirty="0" err="1">
                <a:latin typeface="Adobe Arabic" pitchFamily="18" charset="-78"/>
                <a:cs typeface="Adobe Arabic" pitchFamily="18" charset="-78"/>
              </a:rPr>
              <a:t>Succ</a:t>
            </a:r>
            <a:r>
              <a:rPr lang="en-US" sz="5400" b="1" dirty="0">
                <a:latin typeface="Adobe Arabic" pitchFamily="18" charset="-78"/>
                <a:cs typeface="Adobe Arabic" pitchFamily="18" charset="-78"/>
              </a:rPr>
              <a:t> </a:t>
            </a:r>
            <a:r>
              <a:rPr lang="en-US" sz="5400" dirty="0">
                <a:latin typeface="Adobe Arabic" pitchFamily="18" charset="-78"/>
                <a:cs typeface="Adobe Arabic" pitchFamily="18" charset="-78"/>
              </a:rPr>
              <a:t> </a:t>
            </a:r>
            <a:r>
              <a:rPr lang="en-US" sz="5400" dirty="0" smtClean="0">
                <a:latin typeface="Adobe Arabic" pitchFamily="18" charset="-78"/>
                <a:cs typeface="Adobe Arabic" pitchFamily="18" charset="-78"/>
              </a:rPr>
              <a:t>shows you the next value.</a:t>
            </a:r>
            <a:br>
              <a:rPr lang="en-US" sz="5400" dirty="0" smtClean="0">
                <a:latin typeface="Adobe Arabic" pitchFamily="18" charset="-78"/>
                <a:cs typeface="Adobe Arabic" pitchFamily="18" charset="-78"/>
              </a:rPr>
            </a:br>
            <a:r>
              <a:rPr lang="en-US" sz="5400" dirty="0" smtClean="0">
                <a:latin typeface="Adobe Arabic" pitchFamily="18" charset="-78"/>
                <a:cs typeface="Adobe Arabic" pitchFamily="18" charset="-78"/>
              </a:rPr>
              <a:t>- the successor.</a:t>
            </a:r>
            <a:endParaRPr lang="en-US" dirty="0">
              <a:latin typeface="Adobe Arabic" pitchFamily="18" charset="-78"/>
              <a:cs typeface="Adobe Arabic" pitchFamily="18" charset="-78"/>
            </a:endParaRP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86200"/>
            <a:ext cx="730657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 y="1417638"/>
            <a:ext cx="5864485"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0917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ENUMERABLES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600" b="1" dirty="0" err="1" smtClean="0">
                <a:solidFill>
                  <a:srgbClr val="FF0000"/>
                </a:solidFill>
                <a:latin typeface="Adobe Arabic" pitchFamily="18" charset="-78"/>
                <a:cs typeface="Adobe Arabic" pitchFamily="18" charset="-78"/>
              </a:rPr>
              <a:t>pred</a:t>
            </a:r>
            <a:endParaRPr lang="en-US" sz="5400" dirty="0" smtClean="0">
              <a:solidFill>
                <a:srgbClr val="FF0000"/>
              </a:solidFill>
              <a:latin typeface="Adobe Arabic" pitchFamily="18" charset="-78"/>
              <a:cs typeface="Adobe Arabic" pitchFamily="18" charset="-78"/>
            </a:endParaRPr>
          </a:p>
          <a:p>
            <a:pPr algn="l"/>
            <a:r>
              <a:rPr lang="en-US" sz="5400" b="1" dirty="0" err="1" smtClean="0">
                <a:latin typeface="Adobe Arabic" pitchFamily="18" charset="-78"/>
                <a:cs typeface="Adobe Arabic" pitchFamily="18" charset="-78"/>
              </a:rPr>
              <a:t>pred</a:t>
            </a:r>
            <a:r>
              <a:rPr lang="en-US" sz="5400" dirty="0">
                <a:latin typeface="Adobe Arabic" pitchFamily="18" charset="-78"/>
                <a:cs typeface="Adobe Arabic" pitchFamily="18" charset="-78"/>
              </a:rPr>
              <a:t> </a:t>
            </a:r>
            <a:r>
              <a:rPr lang="en-US" sz="5400" dirty="0" smtClean="0">
                <a:latin typeface="Adobe Arabic" pitchFamily="18" charset="-78"/>
                <a:cs typeface="Adobe Arabic" pitchFamily="18" charset="-78"/>
              </a:rPr>
              <a:t>shows you the prior value</a:t>
            </a:r>
            <a:r>
              <a:rPr lang="en-US" sz="5400" dirty="0">
                <a:latin typeface="Adobe Arabic" pitchFamily="18" charset="-78"/>
                <a:cs typeface="Adobe Arabic" pitchFamily="18" charset="-78"/>
              </a:rPr>
              <a:t> </a:t>
            </a:r>
            <a:r>
              <a:rPr lang="en-US" sz="5400" dirty="0" smtClean="0">
                <a:latin typeface="Adobe Arabic" pitchFamily="18" charset="-78"/>
                <a:cs typeface="Adobe Arabic" pitchFamily="18" charset="-78"/>
              </a:rPr>
              <a:t>in a sequence.</a:t>
            </a:r>
            <a:endParaRPr lang="en-US" dirty="0">
              <a:latin typeface="Adobe Arabic" pitchFamily="18" charset="-78"/>
              <a:cs typeface="Adobe Arabic" pitchFamily="18" charset="-78"/>
            </a:endParaRP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227138"/>
            <a:ext cx="6463183"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3124200"/>
            <a:ext cx="817318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529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ENUMERABLES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600" b="1" dirty="0" err="1" smtClean="0">
                <a:solidFill>
                  <a:srgbClr val="FF0000"/>
                </a:solidFill>
                <a:latin typeface="Adobe Arabic" pitchFamily="18" charset="-78"/>
                <a:cs typeface="Adobe Arabic" pitchFamily="18" charset="-78"/>
              </a:rPr>
              <a:t>pred</a:t>
            </a:r>
            <a:endParaRPr lang="en-US" sz="5400" dirty="0" smtClean="0">
              <a:solidFill>
                <a:srgbClr val="FF0000"/>
              </a:solidFill>
              <a:latin typeface="Adobe Arabic" pitchFamily="18" charset="-78"/>
              <a:cs typeface="Adobe Arabic" pitchFamily="18" charset="-78"/>
            </a:endParaRPr>
          </a:p>
          <a:p>
            <a:pPr algn="l"/>
            <a:r>
              <a:rPr lang="en-US" sz="5400" b="1" dirty="0" err="1" smtClean="0">
                <a:latin typeface="Adobe Arabic" pitchFamily="18" charset="-78"/>
                <a:cs typeface="Adobe Arabic" pitchFamily="18" charset="-78"/>
              </a:rPr>
              <a:t>pred</a:t>
            </a:r>
            <a:r>
              <a:rPr lang="en-US" sz="5400" dirty="0">
                <a:latin typeface="Adobe Arabic" pitchFamily="18" charset="-78"/>
                <a:cs typeface="Adobe Arabic" pitchFamily="18" charset="-78"/>
              </a:rPr>
              <a:t> </a:t>
            </a:r>
            <a:r>
              <a:rPr lang="en-US" sz="5400" dirty="0" smtClean="0">
                <a:latin typeface="Adobe Arabic" pitchFamily="18" charset="-78"/>
                <a:cs typeface="Adobe Arabic" pitchFamily="18" charset="-78"/>
              </a:rPr>
              <a:t>shows you the prior value</a:t>
            </a:r>
            <a:r>
              <a:rPr lang="en-US" sz="5400" dirty="0">
                <a:latin typeface="Adobe Arabic" pitchFamily="18" charset="-78"/>
                <a:cs typeface="Adobe Arabic" pitchFamily="18" charset="-78"/>
              </a:rPr>
              <a:t> </a:t>
            </a:r>
            <a:r>
              <a:rPr lang="en-US" sz="5400" dirty="0" smtClean="0">
                <a:latin typeface="Adobe Arabic" pitchFamily="18" charset="-78"/>
                <a:cs typeface="Adobe Arabic" pitchFamily="18" charset="-78"/>
              </a:rPr>
              <a:t>in a sequence.</a:t>
            </a:r>
            <a:endParaRPr lang="en-US" dirty="0">
              <a:latin typeface="Adobe Arabic" pitchFamily="18" charset="-78"/>
              <a:cs typeface="Adobe Arabic" pitchFamily="18" charset="-78"/>
            </a:endParaRP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227138"/>
            <a:ext cx="6463183"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3124200"/>
            <a:ext cx="817318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61110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ENUMERABLES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err="1" smtClean="0">
                <a:latin typeface="Adobe Arabic" pitchFamily="18" charset="-78"/>
                <a:cs typeface="Adobe Arabic" pitchFamily="18" charset="-78"/>
              </a:rPr>
              <a:t>maxBound</a:t>
            </a:r>
            <a:endParaRPr lang="en-US" sz="3200" dirty="0" smtClean="0">
              <a:latin typeface="Adobe Arabic" pitchFamily="18" charset="-78"/>
              <a:cs typeface="Adobe Arabic" pitchFamily="18" charset="-78"/>
            </a:endParaRPr>
          </a:p>
          <a:p>
            <a:pPr algn="r"/>
            <a:r>
              <a:rPr lang="en-US" sz="3200" dirty="0" err="1" smtClean="0">
                <a:solidFill>
                  <a:srgbClr val="FF0000"/>
                </a:solidFill>
                <a:latin typeface="Adobe Arabic" pitchFamily="18" charset="-78"/>
                <a:cs typeface="Adobe Arabic" pitchFamily="18" charset="-78"/>
              </a:rPr>
              <a:t>minBound</a:t>
            </a:r>
            <a:endParaRPr lang="en-US" sz="5400" dirty="0" smtClean="0">
              <a:solidFill>
                <a:srgbClr val="FF0000"/>
              </a:solidFill>
              <a:latin typeface="Adobe Arabic" pitchFamily="18" charset="-78"/>
              <a:cs typeface="Adobe Arabic" pitchFamily="18" charset="-78"/>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417638"/>
            <a:ext cx="88582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018" y="2057400"/>
            <a:ext cx="87725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018" y="4038600"/>
            <a:ext cx="8614089" cy="1628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75788" y="3505200"/>
            <a:ext cx="8610600" cy="369332"/>
          </a:xfrm>
          <a:prstGeom prst="rect">
            <a:avLst/>
          </a:prstGeom>
          <a:noFill/>
        </p:spPr>
        <p:txBody>
          <a:bodyPr wrap="square" rtlCol="0">
            <a:spAutoFit/>
          </a:bodyPr>
          <a:lstStyle/>
          <a:p>
            <a:r>
              <a:rPr lang="en-US" b="1" dirty="0" smtClean="0"/>
              <a:t>Reminder:    Hence </a:t>
            </a:r>
            <a:r>
              <a:rPr lang="en-US" b="1" dirty="0"/>
              <a:t>an Integer can be of any length without any limitation.</a:t>
            </a:r>
            <a:endParaRPr lang="en-US" b="1" dirty="0">
              <a:latin typeface="Arial" pitchFamily="34" charset="0"/>
              <a:cs typeface="Arial" pitchFamily="34" charset="0"/>
            </a:endParaRPr>
          </a:p>
        </p:txBody>
      </p:sp>
    </p:spTree>
    <p:extLst>
      <p:ext uri="{BB962C8B-B14F-4D97-AF65-F5344CB8AC3E}">
        <p14:creationId xmlns:p14="http://schemas.microsoft.com/office/powerpoint/2010/main" val="8353483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Numeric Data Review</a:t>
            </a:r>
            <a:endParaRPr lang="en-US" sz="5400" dirty="0">
              <a:latin typeface="Arabic Typesetting" pitchFamily="66" charset="-78"/>
              <a:cs typeface="Arabic Typesetting" pitchFamily="66" charset="-78"/>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61054"/>
            <a:ext cx="4560765" cy="1305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971800"/>
            <a:ext cx="8024602"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90339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CUSTOM TUNED CLASSES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circle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533400" y="1219200"/>
            <a:ext cx="8077200" cy="276999"/>
          </a:xfrm>
          <a:prstGeom prst="rect">
            <a:avLst/>
          </a:prstGeom>
          <a:noFill/>
        </p:spPr>
        <p:txBody>
          <a:bodyPr wrap="square" rtlCol="0">
            <a:spAutoFit/>
          </a:bodyPr>
          <a:lstStyle/>
          <a:p>
            <a:r>
              <a:rPr lang="en-US" sz="1200" b="1" dirty="0"/>
              <a:t>Keep in mind that "data" is a keyword here and all user-defined types in Haskell always start with a capital letter.</a:t>
            </a:r>
            <a:endParaRPr lang="en-US" sz="1200" b="1" dirty="0"/>
          </a:p>
        </p:txBody>
      </p:sp>
      <p:pic>
        <p:nvPicPr>
          <p:cNvPr id="471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2600"/>
            <a:ext cx="7551593"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8508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CUSTOM TUNED CLASSES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533400" y="1219200"/>
            <a:ext cx="8077200" cy="276999"/>
          </a:xfrm>
          <a:prstGeom prst="rect">
            <a:avLst/>
          </a:prstGeom>
          <a:noFill/>
        </p:spPr>
        <p:txBody>
          <a:bodyPr wrap="square" rtlCol="0">
            <a:spAutoFit/>
          </a:bodyPr>
          <a:lstStyle/>
          <a:p>
            <a:r>
              <a:rPr lang="en-US" sz="1200" b="1" dirty="0"/>
              <a:t>Keep in mind that </a:t>
            </a:r>
            <a:r>
              <a:rPr lang="en-US" sz="1200" b="1" dirty="0" smtClean="0"/>
              <a:t>“add" </a:t>
            </a:r>
            <a:r>
              <a:rPr lang="en-US" sz="1200" b="1" dirty="0"/>
              <a:t>is a keyword </a:t>
            </a:r>
            <a:r>
              <a:rPr lang="en-US" sz="1200" b="1" dirty="0" smtClean="0"/>
              <a:t>her.</a:t>
            </a:r>
            <a:endParaRPr lang="en-US" sz="1200" b="1"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828800"/>
            <a:ext cx="7994469"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86199"/>
            <a:ext cx="7315200" cy="204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436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sp>
        <p:nvSpPr>
          <p:cNvPr id="3" name="Rectangle 2"/>
          <p:cNvSpPr/>
          <p:nvPr/>
        </p:nvSpPr>
        <p:spPr>
          <a:xfrm>
            <a:off x="457200" y="1447800"/>
            <a:ext cx="8153400" cy="5262979"/>
          </a:xfrm>
          <a:prstGeom prst="rect">
            <a:avLst/>
          </a:prstGeom>
        </p:spPr>
        <p:txBody>
          <a:bodyPr wrap="square">
            <a:spAutoFit/>
          </a:bodyPr>
          <a:lstStyle/>
          <a:p>
            <a:r>
              <a:rPr lang="en-US" sz="2400" b="1" dirty="0" smtClean="0">
                <a:latin typeface="Arabic Typesetting" pitchFamily="66" charset="-78"/>
                <a:cs typeface="Arabic Typesetting" pitchFamily="66" charset="-78"/>
              </a:rPr>
              <a:t>How the locals react…</a:t>
            </a:r>
          </a:p>
          <a:p>
            <a:endParaRPr lang="en-US" sz="2400" b="1" dirty="0" smtClean="0">
              <a:latin typeface="Arabic Typesetting" pitchFamily="66" charset="-78"/>
              <a:cs typeface="Arabic Typesetting" pitchFamily="66" charset="-78"/>
            </a:endParaRPr>
          </a:p>
          <a:p>
            <a:r>
              <a:rPr lang="en-US" sz="2400" b="1" dirty="0" smtClean="0">
                <a:latin typeface="Arabic Typesetting" pitchFamily="66" charset="-78"/>
                <a:cs typeface="Arabic Typesetting" pitchFamily="66" charset="-78"/>
              </a:rPr>
              <a:t>“Short and sweet” is how Darrell Young, co-director of the Maine </a:t>
            </a:r>
            <a:r>
              <a:rPr lang="en-US" sz="2400" b="1" dirty="0" err="1" smtClean="0">
                <a:latin typeface="Arabic Typesetting" pitchFamily="66" charset="-78"/>
                <a:cs typeface="Arabic Typesetting" pitchFamily="66" charset="-78"/>
              </a:rPr>
              <a:t>Elver</a:t>
            </a:r>
            <a:r>
              <a:rPr lang="en-US" sz="2400" b="1" dirty="0" smtClean="0">
                <a:latin typeface="Arabic Typesetting" pitchFamily="66" charset="-78"/>
                <a:cs typeface="Arabic Typesetting" pitchFamily="66" charset="-78"/>
              </a:rPr>
              <a:t> Fishermen’s Association, put it when asked about the 2022 season. “This is the quickest we have ever filled our quota.” </a:t>
            </a:r>
          </a:p>
          <a:p>
            <a:endParaRPr lang="en-US" sz="2400" b="1" dirty="0" smtClean="0">
              <a:latin typeface="Arabic Typesetting" pitchFamily="66" charset="-78"/>
              <a:cs typeface="Arabic Typesetting" pitchFamily="66" charset="-78"/>
            </a:endParaRPr>
          </a:p>
          <a:p>
            <a:r>
              <a:rPr lang="en-US" sz="2400" b="1" dirty="0" smtClean="0">
                <a:latin typeface="Arabic Typesetting" pitchFamily="66" charset="-78"/>
                <a:cs typeface="Arabic Typesetting" pitchFamily="66" charset="-78"/>
              </a:rPr>
              <a:t>The Waltham fisherman has fished for </a:t>
            </a:r>
            <a:r>
              <a:rPr lang="en-US" sz="2400" b="1" dirty="0" err="1" smtClean="0">
                <a:latin typeface="Arabic Typesetting" pitchFamily="66" charset="-78"/>
                <a:cs typeface="Arabic Typesetting" pitchFamily="66" charset="-78"/>
              </a:rPr>
              <a:t>elvers</a:t>
            </a:r>
            <a:r>
              <a:rPr lang="en-US" sz="2400" b="1" dirty="0" smtClean="0">
                <a:latin typeface="Arabic Typesetting" pitchFamily="66" charset="-78"/>
                <a:cs typeface="Arabic Typesetting" pitchFamily="66" charset="-78"/>
              </a:rPr>
              <a:t> for 30 years. He and several other fishermen collectively caught 80 pounds in eight days. He attributed the big catch to various factors including the Atlantic States Marine Fisheries Commission’s 2013 prohibition of harvesting of </a:t>
            </a:r>
            <a:r>
              <a:rPr lang="en-US" sz="2400" b="1" dirty="0" err="1" smtClean="0">
                <a:latin typeface="Arabic Typesetting" pitchFamily="66" charset="-78"/>
                <a:cs typeface="Arabic Typesetting" pitchFamily="66" charset="-78"/>
              </a:rPr>
              <a:t>elvers</a:t>
            </a:r>
            <a:r>
              <a:rPr lang="en-US" sz="2400" b="1" dirty="0" smtClean="0">
                <a:latin typeface="Arabic Typesetting" pitchFamily="66" charset="-78"/>
                <a:cs typeface="Arabic Typesetting" pitchFamily="66" charset="-78"/>
              </a:rPr>
              <a:t> at later stages of growth – when they are known as pigment, yellow and silver eels – along the Eastern Seaboard. The fact spring arrived early was another contributing factor.</a:t>
            </a:r>
          </a:p>
          <a:p>
            <a:endParaRPr lang="en-US" sz="2400" b="1" dirty="0">
              <a:latin typeface="Arabic Typesetting" pitchFamily="66" charset="-78"/>
              <a:cs typeface="Arabic Typesetting" pitchFamily="66" charset="-78"/>
            </a:endParaRPr>
          </a:p>
          <a:p>
            <a:r>
              <a:rPr lang="en-US" sz="2400" b="1" dirty="0" smtClean="0">
                <a:latin typeface="Arabic Typesetting" pitchFamily="66" charset="-78"/>
                <a:cs typeface="Arabic Typesetting" pitchFamily="66" charset="-78"/>
              </a:rPr>
              <a:t>The prices went from dollars, to thousands and sunk to $550 during Covid-19</a:t>
            </a:r>
          </a:p>
          <a:p>
            <a:r>
              <a:rPr lang="en-US" sz="2400" b="1" dirty="0" smtClean="0">
                <a:latin typeface="Arabic Typesetting" pitchFamily="66" charset="-78"/>
                <a:cs typeface="Arabic Typesetting" pitchFamily="66" charset="-78"/>
              </a:rPr>
              <a:t>- How do you think the locals felt about the future price of </a:t>
            </a:r>
            <a:r>
              <a:rPr lang="en-US" sz="2400" b="1" dirty="0" err="1" smtClean="0">
                <a:latin typeface="Arabic Typesetting" pitchFamily="66" charset="-78"/>
                <a:cs typeface="Arabic Typesetting" pitchFamily="66" charset="-78"/>
              </a:rPr>
              <a:t>Elvers</a:t>
            </a:r>
            <a:r>
              <a:rPr lang="en-US" sz="2400" b="1" dirty="0" smtClean="0">
                <a:latin typeface="Arabic Typesetting" pitchFamily="66" charset="-78"/>
                <a:cs typeface="Arabic Typesetting" pitchFamily="66" charset="-78"/>
              </a:rPr>
              <a:t>.</a:t>
            </a:r>
          </a:p>
        </p:txBody>
      </p:sp>
    </p:spTree>
    <p:extLst>
      <p:ext uri="{BB962C8B-B14F-4D97-AF65-F5344CB8AC3E}">
        <p14:creationId xmlns:p14="http://schemas.microsoft.com/office/powerpoint/2010/main" val="12950085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CUSTOM TUNED CLASSES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533400" y="1219200"/>
            <a:ext cx="8077200" cy="276999"/>
          </a:xfrm>
          <a:prstGeom prst="rect">
            <a:avLst/>
          </a:prstGeom>
          <a:noFill/>
        </p:spPr>
        <p:txBody>
          <a:bodyPr wrap="square" rtlCol="0">
            <a:spAutoFit/>
          </a:bodyPr>
          <a:lstStyle/>
          <a:p>
            <a:r>
              <a:rPr lang="en-US" sz="1200" b="1" dirty="0"/>
              <a:t>Keep in mind that </a:t>
            </a:r>
            <a:r>
              <a:rPr lang="en-US" sz="1200" b="1" dirty="0" smtClean="0"/>
              <a:t>“</a:t>
            </a:r>
            <a:r>
              <a:rPr lang="en-US" sz="1200" b="1" dirty="0" err="1" smtClean="0"/>
              <a:t>mult</a:t>
            </a:r>
            <a:r>
              <a:rPr lang="en-US" sz="1200" b="1" dirty="0" smtClean="0"/>
              <a:t>" </a:t>
            </a:r>
            <a:r>
              <a:rPr lang="en-US" sz="1200" b="1" dirty="0"/>
              <a:t>is a keyword </a:t>
            </a:r>
            <a:r>
              <a:rPr lang="en-US" sz="1200" b="1" dirty="0" smtClean="0"/>
              <a:t>here.</a:t>
            </a:r>
            <a:endParaRPr lang="en-US" sz="1200" b="1" dirty="0"/>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886199"/>
            <a:ext cx="7315200" cy="204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057400"/>
            <a:ext cx="58388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904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CUSTOM TUNED CLASSES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533400" y="1219200"/>
            <a:ext cx="8077200" cy="276999"/>
          </a:xfrm>
          <a:prstGeom prst="rect">
            <a:avLst/>
          </a:prstGeom>
          <a:noFill/>
        </p:spPr>
        <p:txBody>
          <a:bodyPr wrap="square" rtlCol="0">
            <a:spAutoFit/>
          </a:bodyPr>
          <a:lstStyle/>
          <a:p>
            <a:r>
              <a:rPr lang="en-US" sz="1200" b="1" dirty="0"/>
              <a:t>Keep in mind that </a:t>
            </a:r>
            <a:r>
              <a:rPr lang="en-US" sz="1200" b="1" dirty="0" smtClean="0"/>
              <a:t>“fact" </a:t>
            </a:r>
            <a:r>
              <a:rPr lang="en-US" sz="1200" b="1" dirty="0"/>
              <a:t>is a keyword </a:t>
            </a:r>
            <a:r>
              <a:rPr lang="en-US" sz="1200" b="1" dirty="0" smtClean="0"/>
              <a:t>here.</a:t>
            </a:r>
            <a:endParaRPr lang="en-US" sz="1200" b="1"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5638800" cy="262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572000"/>
            <a:ext cx="8244052"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3789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CUSTOM TUNED CLASSES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533400" y="1219200"/>
            <a:ext cx="8077200" cy="276999"/>
          </a:xfrm>
          <a:prstGeom prst="rect">
            <a:avLst/>
          </a:prstGeom>
          <a:noFill/>
        </p:spPr>
        <p:txBody>
          <a:bodyPr wrap="square" rtlCol="0">
            <a:spAutoFit/>
          </a:bodyPr>
          <a:lstStyle/>
          <a:p>
            <a:r>
              <a:rPr lang="en-US" sz="1200" b="1" dirty="0"/>
              <a:t>Keep in mind that </a:t>
            </a:r>
            <a:r>
              <a:rPr lang="en-US" sz="1200" b="1" dirty="0" smtClean="0"/>
              <a:t>“fact" </a:t>
            </a:r>
            <a:r>
              <a:rPr lang="en-US" sz="1200" b="1" dirty="0"/>
              <a:t>is a keyword </a:t>
            </a:r>
            <a:r>
              <a:rPr lang="en-US" sz="1200" b="1" dirty="0" smtClean="0"/>
              <a:t>here.</a:t>
            </a:r>
            <a:endParaRPr lang="en-US" sz="1200" b="1"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5638800" cy="262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572000"/>
            <a:ext cx="8244052"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95130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BUILT IN DATA TYPES</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4154984"/>
          </a:xfrm>
          <a:prstGeom prst="rect">
            <a:avLst/>
          </a:prstGeom>
        </p:spPr>
        <p:txBody>
          <a:bodyPr wrap="square">
            <a:spAutoFit/>
          </a:bodyPr>
          <a:lstStyle/>
          <a:p>
            <a:r>
              <a:rPr lang="en-US" sz="4400" b="1" dirty="0" smtClean="0">
                <a:latin typeface="Arial" pitchFamily="34" charset="0"/>
                <a:cs typeface="Arial" pitchFamily="34" charset="0"/>
              </a:rPr>
              <a:t>“Inbuilt” </a:t>
            </a:r>
            <a:r>
              <a:rPr lang="en-US" sz="4400" b="1" dirty="0">
                <a:latin typeface="Arial" pitchFamily="34" charset="0"/>
                <a:cs typeface="Arial" pitchFamily="34" charset="0"/>
              </a:rPr>
              <a:t>Type </a:t>
            </a:r>
            <a:r>
              <a:rPr lang="en-US" sz="4400" b="1" dirty="0" smtClean="0">
                <a:latin typeface="Arial" pitchFamily="34" charset="0"/>
                <a:cs typeface="Arial" pitchFamily="34" charset="0"/>
              </a:rPr>
              <a:t>Classes</a:t>
            </a:r>
          </a:p>
          <a:p>
            <a:endParaRPr lang="en-US" sz="4400" dirty="0">
              <a:latin typeface="Arial" pitchFamily="34" charset="0"/>
              <a:cs typeface="Arial" pitchFamily="34" charset="0"/>
            </a:endParaRPr>
          </a:p>
          <a:p>
            <a:r>
              <a:rPr lang="en-US" sz="4400" b="1" dirty="0" smtClean="0">
                <a:latin typeface="Arial" pitchFamily="34" charset="0"/>
                <a:cs typeface="Arial" pitchFamily="34" charset="0"/>
              </a:rPr>
              <a:t>On Board Navigation</a:t>
            </a:r>
          </a:p>
          <a:p>
            <a:endParaRPr lang="en-US" sz="4400" b="1" dirty="0">
              <a:latin typeface="Arial" pitchFamily="34" charset="0"/>
              <a:cs typeface="Arial" pitchFamily="34" charset="0"/>
            </a:endParaRPr>
          </a:p>
          <a:p>
            <a:r>
              <a:rPr lang="en-US" sz="4400" b="1" dirty="0" smtClean="0">
                <a:latin typeface="Arial" pitchFamily="34" charset="0"/>
                <a:cs typeface="Arial" pitchFamily="34" charset="0"/>
              </a:rPr>
              <a:t>RECURSION</a:t>
            </a:r>
            <a:endParaRPr lang="en-US" sz="4400" b="1" dirty="0">
              <a:latin typeface="Arial" pitchFamily="34" charset="0"/>
              <a:cs typeface="Arial" pitchFamily="34" charset="0"/>
            </a:endParaRPr>
          </a:p>
          <a:p>
            <a:endParaRPr lang="en-US" sz="4400" dirty="0">
              <a:latin typeface="Arial" pitchFamily="34" charset="0"/>
              <a:cs typeface="Arial" pitchFamily="34" charset="0"/>
            </a:endParaRPr>
          </a:p>
        </p:txBody>
      </p:sp>
    </p:spTree>
    <p:extLst>
      <p:ext uri="{BB962C8B-B14F-4D97-AF65-F5344CB8AC3E}">
        <p14:creationId xmlns:p14="http://schemas.microsoft.com/office/powerpoint/2010/main" val="9576084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RECURSION</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295400"/>
            <a:ext cx="8077200" cy="3046988"/>
          </a:xfrm>
          <a:prstGeom prst="rect">
            <a:avLst/>
          </a:prstGeom>
          <a:noFill/>
        </p:spPr>
        <p:txBody>
          <a:bodyPr wrap="square" rtlCol="0">
            <a:spAutoFit/>
          </a:bodyPr>
          <a:lstStyle/>
          <a:p>
            <a:r>
              <a:rPr lang="en-US" sz="1600" dirty="0"/>
              <a:t>Recursion is a situation where a function calls itself repeatedly</a:t>
            </a:r>
            <a:r>
              <a:rPr lang="en-US" sz="1600" dirty="0" smtClean="0"/>
              <a:t>.</a:t>
            </a:r>
          </a:p>
          <a:p>
            <a:pPr marL="285750" indent="-285750">
              <a:buFontTx/>
              <a:buChar char="-"/>
            </a:pPr>
            <a:r>
              <a:rPr lang="en-US" sz="1600" dirty="0" smtClean="0"/>
              <a:t>Don’t get it confused with regression –we’ll talk about that later today.</a:t>
            </a:r>
          </a:p>
          <a:p>
            <a:pPr marL="285750" indent="-285750">
              <a:buFontTx/>
              <a:buChar char="-"/>
            </a:pPr>
            <a:endParaRPr lang="en-US" sz="1600" dirty="0"/>
          </a:p>
          <a:p>
            <a:pPr marL="285750" indent="-285750">
              <a:buFontTx/>
              <a:buChar char="-"/>
            </a:pPr>
            <a:endParaRPr lang="en-US" sz="1600" dirty="0" smtClean="0"/>
          </a:p>
          <a:p>
            <a:endParaRPr lang="en-US" sz="1600" dirty="0" smtClean="0"/>
          </a:p>
          <a:p>
            <a:pPr marL="285750" indent="-285750">
              <a:buFontTx/>
              <a:buChar char="-"/>
            </a:pPr>
            <a:r>
              <a:rPr lang="en-US" sz="1600" dirty="0"/>
              <a:t>Haskell does not provide any facility of looping any expression for more than once. </a:t>
            </a:r>
          </a:p>
          <a:p>
            <a:pPr marL="285750" indent="-285750">
              <a:buFontTx/>
              <a:buChar char="-"/>
            </a:pPr>
            <a:endParaRPr lang="en-US" sz="1600" dirty="0" smtClean="0"/>
          </a:p>
          <a:p>
            <a:r>
              <a:rPr lang="en-US" sz="1600" b="1" dirty="0"/>
              <a:t>FOR A HIGH FUNCTIONING PROGRAM.</a:t>
            </a:r>
          </a:p>
          <a:p>
            <a:endParaRPr lang="en-US" sz="1600" dirty="0"/>
          </a:p>
          <a:p>
            <a:pPr marL="285750" indent="-285750">
              <a:buFontTx/>
              <a:buChar char="-"/>
            </a:pPr>
            <a:r>
              <a:rPr lang="en-US" sz="1600" dirty="0"/>
              <a:t>Haskell wants you to break your entire functionality into a collection of different functions.</a:t>
            </a:r>
          </a:p>
          <a:p>
            <a:pPr marL="285750" indent="-285750">
              <a:buFontTx/>
              <a:buChar char="-"/>
            </a:pPr>
            <a:r>
              <a:rPr lang="en-US" sz="1600" dirty="0" smtClean="0"/>
              <a:t>The </a:t>
            </a:r>
            <a:r>
              <a:rPr lang="en-US" sz="1600" dirty="0"/>
              <a:t>goal is to use recursion </a:t>
            </a:r>
            <a:r>
              <a:rPr lang="en-US" sz="1600" dirty="0" smtClean="0"/>
              <a:t>techniques </a:t>
            </a:r>
            <a:r>
              <a:rPr lang="en-US" sz="1600" dirty="0"/>
              <a:t>to implement your functionality </a:t>
            </a:r>
            <a:r>
              <a:rPr lang="en-US" sz="1600" dirty="0" smtClean="0"/>
              <a:t>explicitly</a:t>
            </a:r>
            <a:r>
              <a:rPr lang="en-US" sz="1600" dirty="0"/>
              <a:t>.</a:t>
            </a:r>
          </a:p>
          <a:p>
            <a:pPr marL="285750" indent="-285750">
              <a:buFontTx/>
              <a:buChar char="-"/>
            </a:pPr>
            <a:endParaRPr lang="en-US" sz="1600" dirty="0"/>
          </a:p>
        </p:txBody>
      </p:sp>
    </p:spTree>
    <p:extLst>
      <p:ext uri="{BB962C8B-B14F-4D97-AF65-F5344CB8AC3E}">
        <p14:creationId xmlns:p14="http://schemas.microsoft.com/office/powerpoint/2010/main" val="17361084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RECURSION</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457200" y="1143000"/>
            <a:ext cx="7543800" cy="923330"/>
          </a:xfrm>
          <a:prstGeom prst="rect">
            <a:avLst/>
          </a:prstGeom>
          <a:noFill/>
        </p:spPr>
        <p:txBody>
          <a:bodyPr wrap="square" rtlCol="0">
            <a:spAutoFit/>
          </a:bodyPr>
          <a:lstStyle/>
          <a:p>
            <a:r>
              <a:rPr lang="en-US" dirty="0">
                <a:latin typeface="Arabic Typesetting" pitchFamily="66" charset="-78"/>
                <a:cs typeface="Arabic Typesetting" pitchFamily="66" charset="-78"/>
              </a:rPr>
              <a:t>In the following example, we have used both pattern matching and recursion to calculate the factorial of 5.</a:t>
            </a:r>
          </a:p>
          <a:p>
            <a:r>
              <a:rPr lang="en-US" dirty="0"/>
              <a:t/>
            </a:r>
            <a:br>
              <a:rPr lang="en-US" dirty="0"/>
            </a:br>
            <a:endParaRPr lang="en-US" dirty="0"/>
          </a:p>
        </p:txBody>
      </p:sp>
      <p:sp>
        <p:nvSpPr>
          <p:cNvPr id="4" name="TextBox 3"/>
          <p:cNvSpPr txBox="1"/>
          <p:nvPr/>
        </p:nvSpPr>
        <p:spPr>
          <a:xfrm>
            <a:off x="685800" y="1828800"/>
            <a:ext cx="8229600" cy="2308324"/>
          </a:xfrm>
          <a:prstGeom prst="rect">
            <a:avLst/>
          </a:prstGeom>
          <a:noFill/>
        </p:spPr>
        <p:txBody>
          <a:bodyPr wrap="square" rtlCol="0">
            <a:spAutoFit/>
          </a:bodyPr>
          <a:lstStyle/>
          <a:p>
            <a:r>
              <a:rPr lang="en-US" b="1" dirty="0">
                <a:latin typeface="Arabic Typesetting" pitchFamily="66" charset="-78"/>
                <a:cs typeface="Arabic Typesetting" pitchFamily="66" charset="-78"/>
              </a:rPr>
              <a:t>fact</a:t>
            </a:r>
            <a:r>
              <a:rPr lang="en-US" dirty="0">
                <a:latin typeface="Arabic Typesetting" pitchFamily="66" charset="-78"/>
                <a:cs typeface="Arabic Typesetting" pitchFamily="66" charset="-78"/>
              </a:rPr>
              <a:t> :: </a:t>
            </a:r>
            <a:r>
              <a:rPr lang="en-US" dirty="0" err="1">
                <a:latin typeface="Arabic Typesetting" pitchFamily="66" charset="-78"/>
                <a:cs typeface="Arabic Typesetting" pitchFamily="66" charset="-78"/>
              </a:rPr>
              <a:t>Int</a:t>
            </a:r>
            <a:r>
              <a:rPr lang="en-US" dirty="0">
                <a:latin typeface="Arabic Typesetting" pitchFamily="66" charset="-78"/>
                <a:cs typeface="Arabic Typesetting" pitchFamily="66" charset="-78"/>
              </a:rPr>
              <a:t> -&gt; </a:t>
            </a:r>
            <a:r>
              <a:rPr lang="en-US" dirty="0" err="1">
                <a:latin typeface="Arabic Typesetting" pitchFamily="66" charset="-78"/>
                <a:cs typeface="Arabic Typesetting" pitchFamily="66" charset="-78"/>
              </a:rPr>
              <a:t>Int</a:t>
            </a:r>
            <a:r>
              <a:rPr lang="en-US" dirty="0">
                <a:latin typeface="Arabic Typesetting" pitchFamily="66" charset="-78"/>
                <a:cs typeface="Arabic Typesetting" pitchFamily="66" charset="-78"/>
              </a:rPr>
              <a:t> </a:t>
            </a:r>
          </a:p>
          <a:p>
            <a:r>
              <a:rPr lang="en-US" b="1" dirty="0">
                <a:latin typeface="Arabic Typesetting" pitchFamily="66" charset="-78"/>
                <a:cs typeface="Arabic Typesetting" pitchFamily="66" charset="-78"/>
              </a:rPr>
              <a:t>fact</a:t>
            </a:r>
            <a:r>
              <a:rPr lang="en-US" dirty="0">
                <a:latin typeface="Arabic Typesetting" pitchFamily="66" charset="-78"/>
                <a:cs typeface="Arabic Typesetting" pitchFamily="66" charset="-78"/>
              </a:rPr>
              <a:t> 0 = 1 </a:t>
            </a:r>
          </a:p>
          <a:p>
            <a:r>
              <a:rPr lang="en-US" b="1" dirty="0">
                <a:latin typeface="Arabic Typesetting" pitchFamily="66" charset="-78"/>
                <a:cs typeface="Arabic Typesetting" pitchFamily="66" charset="-78"/>
              </a:rPr>
              <a:t>fact</a:t>
            </a:r>
            <a:r>
              <a:rPr lang="en-US" dirty="0">
                <a:latin typeface="Arabic Typesetting" pitchFamily="66" charset="-78"/>
                <a:cs typeface="Arabic Typesetting" pitchFamily="66" charset="-78"/>
              </a:rPr>
              <a:t> n = n * fact ( n - 1 ) </a:t>
            </a:r>
          </a:p>
          <a:p>
            <a:endParaRPr lang="en-US" dirty="0">
              <a:latin typeface="Arabic Typesetting" pitchFamily="66" charset="-78"/>
              <a:cs typeface="Arabic Typesetting" pitchFamily="66" charset="-78"/>
            </a:endParaRPr>
          </a:p>
          <a:p>
            <a:r>
              <a:rPr lang="en-US" dirty="0">
                <a:latin typeface="Arabic Typesetting" pitchFamily="66" charset="-78"/>
                <a:cs typeface="Arabic Typesetting" pitchFamily="66" charset="-78"/>
              </a:rPr>
              <a:t>main = do </a:t>
            </a:r>
          </a:p>
          <a:p>
            <a:r>
              <a:rPr lang="en-US" dirty="0">
                <a:latin typeface="Arabic Typesetting" pitchFamily="66" charset="-78"/>
                <a:cs typeface="Arabic Typesetting" pitchFamily="66" charset="-78"/>
              </a:rPr>
              <a:t>   </a:t>
            </a:r>
            <a:r>
              <a:rPr lang="en-US" dirty="0" err="1">
                <a:latin typeface="Arabic Typesetting" pitchFamily="66" charset="-78"/>
                <a:cs typeface="Arabic Typesetting" pitchFamily="66" charset="-78"/>
              </a:rPr>
              <a:t>putStrLn</a:t>
            </a:r>
            <a:r>
              <a:rPr lang="en-US" dirty="0">
                <a:latin typeface="Arabic Typesetting" pitchFamily="66" charset="-78"/>
                <a:cs typeface="Arabic Typesetting" pitchFamily="66" charset="-78"/>
              </a:rPr>
              <a:t> "The factorial of 5 is:" </a:t>
            </a:r>
          </a:p>
          <a:p>
            <a:r>
              <a:rPr lang="en-US" dirty="0">
                <a:latin typeface="Arabic Typesetting" pitchFamily="66" charset="-78"/>
                <a:cs typeface="Arabic Typesetting" pitchFamily="66" charset="-78"/>
              </a:rPr>
              <a:t>   print (</a:t>
            </a:r>
            <a:r>
              <a:rPr lang="en-US" b="1" dirty="0">
                <a:latin typeface="Arabic Typesetting" pitchFamily="66" charset="-78"/>
                <a:cs typeface="Arabic Typesetting" pitchFamily="66" charset="-78"/>
              </a:rPr>
              <a:t>fact</a:t>
            </a:r>
            <a:r>
              <a:rPr lang="en-US" dirty="0">
                <a:latin typeface="Arabic Typesetting" pitchFamily="66" charset="-78"/>
                <a:cs typeface="Arabic Typesetting" pitchFamily="66" charset="-78"/>
              </a:rPr>
              <a:t> 5) </a:t>
            </a:r>
          </a:p>
          <a:p>
            <a:r>
              <a:rPr lang="en-US" dirty="0">
                <a:latin typeface="Arabic Typesetting" pitchFamily="66" charset="-78"/>
                <a:cs typeface="Arabic Typesetting" pitchFamily="66" charset="-78"/>
              </a:rPr>
              <a:t> </a:t>
            </a:r>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267200"/>
            <a:ext cx="353377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825" y="4238625"/>
            <a:ext cx="437197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64817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a:latin typeface="Arabic Typesetting" pitchFamily="66" charset="-78"/>
                <a:cs typeface="Arabic Typesetting" pitchFamily="66" charset="-78"/>
              </a:rPr>
              <a:t>String Manipulation</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err="1"/>
              <a:t>toUpper</a:t>
            </a:r>
            <a:r>
              <a:rPr lang="en-US" sz="3200" dirty="0"/>
              <a:t> </a:t>
            </a:r>
            <a:endParaRPr lang="en-US" sz="5400" dirty="0" smtClean="0">
              <a:solidFill>
                <a:srgbClr val="FF0000"/>
              </a:solidFill>
              <a:latin typeface="Adobe Arabic" pitchFamily="18" charset="-78"/>
              <a:cs typeface="Adobe Arabic" pitchFamily="18" charset="-78"/>
            </a:endParaRP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17638"/>
            <a:ext cx="8161346" cy="178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1884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String Manipulation</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err="1" smtClean="0"/>
              <a:t>toLower</a:t>
            </a:r>
            <a:r>
              <a:rPr lang="en-US" sz="3200" dirty="0"/>
              <a:t> </a:t>
            </a:r>
            <a:endParaRPr lang="en-US" sz="5400" dirty="0" smtClean="0">
              <a:solidFill>
                <a:srgbClr val="FF0000"/>
              </a:solidFill>
              <a:latin typeface="Adobe Arabic" pitchFamily="18" charset="-78"/>
              <a:cs typeface="Adobe Arabic" pitchFamily="18" charset="-78"/>
            </a:endParaRP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17638"/>
            <a:ext cx="675322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124200"/>
            <a:ext cx="8142514"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8672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a:latin typeface="Arabic Typesetting" pitchFamily="66" charset="-78"/>
                <a:cs typeface="Arabic Typesetting" pitchFamily="66" charset="-78"/>
              </a:rPr>
              <a:t>A lambda function is denoted by "\" character.</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2" name="Rectangle 1"/>
          <p:cNvSpPr/>
          <p:nvPr/>
        </p:nvSpPr>
        <p:spPr>
          <a:xfrm>
            <a:off x="838200" y="1676400"/>
            <a:ext cx="5867400" cy="1569660"/>
          </a:xfrm>
          <a:prstGeom prst="rect">
            <a:avLst/>
          </a:prstGeom>
        </p:spPr>
        <p:txBody>
          <a:bodyPr wrap="square">
            <a:spAutoFit/>
          </a:bodyPr>
          <a:lstStyle/>
          <a:p>
            <a:r>
              <a:rPr lang="en-US" sz="3200" dirty="0">
                <a:latin typeface="Arabic Typesetting" pitchFamily="66" charset="-78"/>
                <a:cs typeface="Arabic Typesetting" pitchFamily="66" charset="-78"/>
              </a:rPr>
              <a:t>main = do </a:t>
            </a:r>
          </a:p>
          <a:p>
            <a:r>
              <a:rPr lang="en-US" sz="3200" dirty="0">
                <a:latin typeface="Arabic Typesetting" pitchFamily="66" charset="-78"/>
                <a:cs typeface="Arabic Typesetting" pitchFamily="66" charset="-78"/>
              </a:rPr>
              <a:t>   </a:t>
            </a:r>
            <a:r>
              <a:rPr lang="en-US" sz="3200" b="1" dirty="0" err="1">
                <a:latin typeface="Arabic Typesetting" pitchFamily="66" charset="-78"/>
                <a:cs typeface="Arabic Typesetting" pitchFamily="66" charset="-78"/>
              </a:rPr>
              <a:t>putStrLn</a:t>
            </a:r>
            <a:r>
              <a:rPr lang="en-US" sz="3200" dirty="0">
                <a:latin typeface="Arabic Typesetting" pitchFamily="66" charset="-78"/>
                <a:cs typeface="Arabic Typesetting" pitchFamily="66" charset="-78"/>
              </a:rPr>
              <a:t> "The successor of </a:t>
            </a:r>
            <a:r>
              <a:rPr lang="en-US" sz="3200" dirty="0" smtClean="0">
                <a:latin typeface="Arabic Typesetting" pitchFamily="66" charset="-78"/>
                <a:cs typeface="Arabic Typesetting" pitchFamily="66" charset="-78"/>
              </a:rPr>
              <a:t>77 </a:t>
            </a:r>
            <a:r>
              <a:rPr lang="en-US" sz="3200" dirty="0">
                <a:latin typeface="Arabic Typesetting" pitchFamily="66" charset="-78"/>
                <a:cs typeface="Arabic Typesetting" pitchFamily="66" charset="-78"/>
              </a:rPr>
              <a:t>is:"  </a:t>
            </a:r>
          </a:p>
          <a:p>
            <a:r>
              <a:rPr lang="en-US" sz="3200" dirty="0">
                <a:latin typeface="Arabic Typesetting" pitchFamily="66" charset="-78"/>
                <a:cs typeface="Arabic Typesetting" pitchFamily="66" charset="-78"/>
              </a:rPr>
              <a:t>   print ((\x -&gt; x + 1) </a:t>
            </a:r>
            <a:r>
              <a:rPr lang="en-US" sz="3200" dirty="0" smtClean="0">
                <a:latin typeface="Arabic Typesetting" pitchFamily="66" charset="-78"/>
                <a:cs typeface="Arabic Typesetting" pitchFamily="66" charset="-78"/>
              </a:rPr>
              <a:t>77)</a:t>
            </a:r>
            <a:endParaRPr lang="en-US" sz="3200" dirty="0">
              <a:latin typeface="Arabic Typesetting" pitchFamily="66" charset="-78"/>
              <a:cs typeface="Arabic Typesetting" pitchFamily="66" charset="-78"/>
            </a:endParaRP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428" y="3788214"/>
            <a:ext cx="7499146" cy="1545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6944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 easy, even a Lambda Expression can do it.</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2" name="Rectangle 1"/>
          <p:cNvSpPr/>
          <p:nvPr/>
        </p:nvSpPr>
        <p:spPr>
          <a:xfrm>
            <a:off x="838200" y="1676400"/>
            <a:ext cx="5867400" cy="584775"/>
          </a:xfrm>
          <a:prstGeom prst="rect">
            <a:avLst/>
          </a:prstGeom>
        </p:spPr>
        <p:txBody>
          <a:bodyPr wrap="square">
            <a:spAutoFit/>
          </a:bodyPr>
          <a:lstStyle/>
          <a:p>
            <a:r>
              <a:rPr lang="en-US" sz="3200" dirty="0" smtClean="0">
                <a:latin typeface="Arabic Typesetting" pitchFamily="66" charset="-78"/>
                <a:cs typeface="Arabic Typesetting" pitchFamily="66" charset="-78"/>
              </a:rPr>
              <a:t>Which is worthless.</a:t>
            </a:r>
            <a:endParaRPr lang="en-US" sz="3200" dirty="0">
              <a:latin typeface="Arabic Typesetting" pitchFamily="66" charset="-78"/>
              <a:cs typeface="Arabic Typesetting" pitchFamily="66" charset="-78"/>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054" y="3505200"/>
            <a:ext cx="7411891"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273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295400"/>
            <a:ext cx="6024221" cy="524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274638"/>
            <a:ext cx="8229600" cy="1143000"/>
          </a:xfrm>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7478042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308324"/>
          </a:xfrm>
          <a:prstGeom prst="rect">
            <a:avLst/>
          </a:prstGeom>
          <a:noFill/>
        </p:spPr>
        <p:txBody>
          <a:bodyPr wrap="square" rtlCol="0">
            <a:spAutoFit/>
          </a:bodyPr>
          <a:lstStyle/>
          <a:p>
            <a:r>
              <a:rPr lang="en-US" dirty="0"/>
              <a:t> </a:t>
            </a:r>
          </a:p>
          <a:p>
            <a:r>
              <a:rPr lang="en-US" dirty="0"/>
              <a:t>-- HEAD</a:t>
            </a:r>
          </a:p>
          <a:p>
            <a:r>
              <a:rPr lang="en-US" dirty="0"/>
              <a:t>main = do </a:t>
            </a:r>
          </a:p>
          <a:p>
            <a:r>
              <a:rPr lang="en-US" dirty="0"/>
              <a:t>   let x = [1..10]   </a:t>
            </a:r>
          </a:p>
          <a:p>
            <a:r>
              <a:rPr lang="en-US" dirty="0"/>
              <a:t>   </a:t>
            </a:r>
            <a:r>
              <a:rPr lang="en-US" dirty="0" err="1"/>
              <a:t>putStrLn</a:t>
            </a:r>
            <a:r>
              <a:rPr lang="en-US" dirty="0"/>
              <a:t> "Our list of HEAD is:"  </a:t>
            </a:r>
          </a:p>
          <a:p>
            <a:r>
              <a:rPr lang="en-US" dirty="0"/>
              <a:t>   print (x) </a:t>
            </a:r>
          </a:p>
          <a:p>
            <a:r>
              <a:rPr lang="en-US" dirty="0"/>
              <a:t>   </a:t>
            </a:r>
            <a:r>
              <a:rPr lang="en-US" dirty="0" err="1"/>
              <a:t>putStrLn</a:t>
            </a:r>
            <a:r>
              <a:rPr lang="en-US" dirty="0"/>
              <a:t> "The first element of the list is:" </a:t>
            </a:r>
          </a:p>
          <a:p>
            <a:r>
              <a:rPr lang="en-US" dirty="0"/>
              <a:t>   print (head x</a:t>
            </a:r>
            <a:r>
              <a:rPr lang="en-US" dirty="0" smtClean="0"/>
              <a:t>)</a:t>
            </a:r>
            <a:endParaRPr lang="en-US" dirty="0"/>
          </a:p>
        </p:txBody>
      </p:sp>
    </p:spTree>
    <p:extLst>
      <p:ext uri="{BB962C8B-B14F-4D97-AF65-F5344CB8AC3E}">
        <p14:creationId xmlns:p14="http://schemas.microsoft.com/office/powerpoint/2010/main" val="39855629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031325"/>
          </a:xfrm>
          <a:prstGeom prst="rect">
            <a:avLst/>
          </a:prstGeom>
          <a:noFill/>
        </p:spPr>
        <p:txBody>
          <a:bodyPr wrap="square" rtlCol="0">
            <a:spAutoFit/>
          </a:bodyPr>
          <a:lstStyle/>
          <a:p>
            <a:r>
              <a:rPr lang="en-US" dirty="0" smtClean="0"/>
              <a:t>-- </a:t>
            </a:r>
            <a:r>
              <a:rPr lang="en-US" dirty="0"/>
              <a:t>TAIL</a:t>
            </a:r>
          </a:p>
          <a:p>
            <a:r>
              <a:rPr lang="en-US" dirty="0"/>
              <a:t>main = do </a:t>
            </a:r>
          </a:p>
          <a:p>
            <a:r>
              <a:rPr lang="en-US" dirty="0"/>
              <a:t>   let x = [1..10]   </a:t>
            </a:r>
          </a:p>
          <a:p>
            <a:r>
              <a:rPr lang="en-US" dirty="0"/>
              <a:t>   </a:t>
            </a:r>
            <a:r>
              <a:rPr lang="en-US" dirty="0" err="1"/>
              <a:t>putStrLn</a:t>
            </a:r>
            <a:r>
              <a:rPr lang="en-US" dirty="0"/>
              <a:t> "Our list of TAIL is:"  </a:t>
            </a:r>
          </a:p>
          <a:p>
            <a:r>
              <a:rPr lang="en-US" dirty="0"/>
              <a:t>   print (x) </a:t>
            </a:r>
          </a:p>
          <a:p>
            <a:r>
              <a:rPr lang="en-US" dirty="0"/>
              <a:t>   </a:t>
            </a:r>
            <a:r>
              <a:rPr lang="en-US" dirty="0" err="1"/>
              <a:t>putStrLn</a:t>
            </a:r>
            <a:r>
              <a:rPr lang="en-US" dirty="0"/>
              <a:t> "The tail of our list is:" </a:t>
            </a:r>
          </a:p>
          <a:p>
            <a:r>
              <a:rPr lang="en-US" dirty="0"/>
              <a:t>   print (tail x) </a:t>
            </a:r>
          </a:p>
        </p:txBody>
      </p:sp>
    </p:spTree>
    <p:extLst>
      <p:ext uri="{BB962C8B-B14F-4D97-AF65-F5344CB8AC3E}">
        <p14:creationId xmlns:p14="http://schemas.microsoft.com/office/powerpoint/2010/main" val="789487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308324"/>
          </a:xfrm>
          <a:prstGeom prst="rect">
            <a:avLst/>
          </a:prstGeom>
          <a:noFill/>
        </p:spPr>
        <p:txBody>
          <a:bodyPr wrap="square" rtlCol="0">
            <a:spAutoFit/>
          </a:bodyPr>
          <a:lstStyle/>
          <a:p>
            <a:r>
              <a:rPr lang="en-US" dirty="0" smtClean="0"/>
              <a:t>-- </a:t>
            </a:r>
            <a:r>
              <a:rPr lang="en-US" dirty="0"/>
              <a:t>LAST</a:t>
            </a:r>
          </a:p>
          <a:p>
            <a:r>
              <a:rPr lang="en-US" dirty="0"/>
              <a:t>main = do </a:t>
            </a:r>
          </a:p>
          <a:p>
            <a:r>
              <a:rPr lang="en-US" dirty="0"/>
              <a:t>   let x = [1..10]   </a:t>
            </a:r>
          </a:p>
          <a:p>
            <a:r>
              <a:rPr lang="en-US" dirty="0"/>
              <a:t>   </a:t>
            </a:r>
            <a:r>
              <a:rPr lang="en-US" dirty="0" err="1"/>
              <a:t>putStrLn</a:t>
            </a:r>
            <a:r>
              <a:rPr lang="en-US" dirty="0"/>
              <a:t> "Our list of LAST IS:"  </a:t>
            </a:r>
          </a:p>
          <a:p>
            <a:r>
              <a:rPr lang="en-US" dirty="0"/>
              <a:t>   print (x) </a:t>
            </a:r>
          </a:p>
          <a:p>
            <a:r>
              <a:rPr lang="en-US" dirty="0"/>
              <a:t>   </a:t>
            </a:r>
            <a:r>
              <a:rPr lang="en-US" dirty="0" err="1"/>
              <a:t>putStrLn</a:t>
            </a:r>
            <a:r>
              <a:rPr lang="en-US" dirty="0"/>
              <a:t> "The last element of our list is:" </a:t>
            </a:r>
          </a:p>
          <a:p>
            <a:r>
              <a:rPr lang="en-US" dirty="0"/>
              <a:t>   print (last x)</a:t>
            </a:r>
          </a:p>
          <a:p>
            <a:r>
              <a:rPr lang="en-US" dirty="0"/>
              <a:t>   </a:t>
            </a:r>
            <a:endParaRPr lang="en-US" dirty="0"/>
          </a:p>
        </p:txBody>
      </p:sp>
    </p:spTree>
    <p:extLst>
      <p:ext uri="{BB962C8B-B14F-4D97-AF65-F5344CB8AC3E}">
        <p14:creationId xmlns:p14="http://schemas.microsoft.com/office/powerpoint/2010/main" val="40266349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862322"/>
          </a:xfrm>
          <a:prstGeom prst="rect">
            <a:avLst/>
          </a:prstGeom>
          <a:noFill/>
        </p:spPr>
        <p:txBody>
          <a:bodyPr wrap="square" rtlCol="0">
            <a:spAutoFit/>
          </a:bodyPr>
          <a:lstStyle/>
          <a:p>
            <a:r>
              <a:rPr lang="en-US" b="1" dirty="0" smtClean="0"/>
              <a:t>-- </a:t>
            </a:r>
            <a:r>
              <a:rPr lang="en-US" b="1" dirty="0" err="1"/>
              <a:t>Init</a:t>
            </a:r>
            <a:r>
              <a:rPr lang="en-US" b="1" dirty="0"/>
              <a:t> works exactly as the opposite of </a:t>
            </a:r>
            <a:r>
              <a:rPr lang="en-US" b="1" dirty="0" smtClean="0"/>
              <a:t>TAIL function</a:t>
            </a:r>
            <a:endParaRPr lang="en-US" b="1" dirty="0"/>
          </a:p>
          <a:p>
            <a:endParaRPr lang="en-US" dirty="0"/>
          </a:p>
          <a:p>
            <a:r>
              <a:rPr lang="en-US" dirty="0"/>
              <a:t>main = do </a:t>
            </a:r>
          </a:p>
          <a:p>
            <a:r>
              <a:rPr lang="en-US" dirty="0"/>
              <a:t>   let x = [1..10]   </a:t>
            </a:r>
          </a:p>
          <a:p>
            <a:r>
              <a:rPr lang="en-US" dirty="0"/>
              <a:t>   </a:t>
            </a:r>
            <a:r>
              <a:rPr lang="en-US" dirty="0" err="1"/>
              <a:t>putStrLn</a:t>
            </a:r>
            <a:r>
              <a:rPr lang="en-US" dirty="0"/>
              <a:t> "Our list of INIT:"  </a:t>
            </a:r>
          </a:p>
          <a:p>
            <a:r>
              <a:rPr lang="en-US" dirty="0"/>
              <a:t>   print (x) </a:t>
            </a:r>
          </a:p>
          <a:p>
            <a:r>
              <a:rPr lang="en-US" dirty="0"/>
              <a:t>   </a:t>
            </a:r>
            <a:r>
              <a:rPr lang="en-US" dirty="0" err="1"/>
              <a:t>putStrLn</a:t>
            </a:r>
            <a:r>
              <a:rPr lang="en-US" dirty="0"/>
              <a:t> "Our list without the last entry:"  </a:t>
            </a:r>
          </a:p>
          <a:p>
            <a:r>
              <a:rPr lang="en-US" dirty="0"/>
              <a:t>   print (</a:t>
            </a:r>
            <a:r>
              <a:rPr lang="en-US" dirty="0" err="1"/>
              <a:t>init</a:t>
            </a:r>
            <a:r>
              <a:rPr lang="en-US" dirty="0"/>
              <a:t> x)</a:t>
            </a:r>
          </a:p>
          <a:p>
            <a:r>
              <a:rPr lang="en-US" dirty="0"/>
              <a:t> </a:t>
            </a:r>
          </a:p>
          <a:p>
            <a:r>
              <a:rPr lang="en-US" dirty="0" smtClean="0"/>
              <a:t>   </a:t>
            </a:r>
            <a:endParaRPr lang="en-US" dirty="0"/>
          </a:p>
        </p:txBody>
      </p:sp>
    </p:spTree>
    <p:extLst>
      <p:ext uri="{BB962C8B-B14F-4D97-AF65-F5344CB8AC3E}">
        <p14:creationId xmlns:p14="http://schemas.microsoft.com/office/powerpoint/2010/main" val="3272215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031325"/>
          </a:xfrm>
          <a:prstGeom prst="rect">
            <a:avLst/>
          </a:prstGeom>
          <a:noFill/>
        </p:spPr>
        <p:txBody>
          <a:bodyPr wrap="square" rtlCol="0">
            <a:spAutoFit/>
          </a:bodyPr>
          <a:lstStyle/>
          <a:p>
            <a:r>
              <a:rPr lang="en-US" b="1" dirty="0" smtClean="0"/>
              <a:t>-- </a:t>
            </a:r>
            <a:r>
              <a:rPr lang="en-US" b="1" dirty="0"/>
              <a:t>NULL function</a:t>
            </a:r>
          </a:p>
          <a:p>
            <a:r>
              <a:rPr lang="en-US" b="1" dirty="0"/>
              <a:t>main = do </a:t>
            </a:r>
          </a:p>
          <a:p>
            <a:r>
              <a:rPr lang="en-US" b="1" dirty="0"/>
              <a:t>   let x = [1..10]   </a:t>
            </a:r>
          </a:p>
          <a:p>
            <a:r>
              <a:rPr lang="en-US" b="1" dirty="0"/>
              <a:t>   </a:t>
            </a:r>
            <a:r>
              <a:rPr lang="en-US" b="1" dirty="0" err="1"/>
              <a:t>putStrLn</a:t>
            </a:r>
            <a:r>
              <a:rPr lang="en-US" b="1" dirty="0"/>
              <a:t> "Our list is maybe empty:"  </a:t>
            </a:r>
          </a:p>
          <a:p>
            <a:r>
              <a:rPr lang="en-US" b="1" dirty="0"/>
              <a:t>   print (x) </a:t>
            </a:r>
          </a:p>
          <a:p>
            <a:r>
              <a:rPr lang="en-US" b="1" dirty="0"/>
              <a:t>   </a:t>
            </a:r>
            <a:r>
              <a:rPr lang="en-US" b="1" dirty="0" err="1"/>
              <a:t>putStrLn</a:t>
            </a:r>
            <a:r>
              <a:rPr lang="en-US" b="1" dirty="0"/>
              <a:t> "Is our list actually empty though?"  </a:t>
            </a:r>
          </a:p>
          <a:p>
            <a:r>
              <a:rPr lang="en-US" b="1" dirty="0"/>
              <a:t>   print (null x</a:t>
            </a:r>
            <a:r>
              <a:rPr lang="en-US" b="1" dirty="0" smtClean="0"/>
              <a:t>)</a:t>
            </a:r>
            <a:endParaRPr lang="en-US" b="1" dirty="0"/>
          </a:p>
        </p:txBody>
      </p:sp>
    </p:spTree>
    <p:extLst>
      <p:ext uri="{BB962C8B-B14F-4D97-AF65-F5344CB8AC3E}">
        <p14:creationId xmlns:p14="http://schemas.microsoft.com/office/powerpoint/2010/main" val="21727200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031325"/>
          </a:xfrm>
          <a:prstGeom prst="rect">
            <a:avLst/>
          </a:prstGeom>
          <a:noFill/>
        </p:spPr>
        <p:txBody>
          <a:bodyPr wrap="square" rtlCol="0">
            <a:spAutoFit/>
          </a:bodyPr>
          <a:lstStyle/>
          <a:p>
            <a:r>
              <a:rPr lang="en-US" b="1" dirty="0"/>
              <a:t> </a:t>
            </a:r>
            <a:r>
              <a:rPr lang="en-US" b="1" dirty="0" smtClean="0"/>
              <a:t>-- </a:t>
            </a:r>
            <a:r>
              <a:rPr lang="en-US" b="1" dirty="0"/>
              <a:t>REVERSE function</a:t>
            </a:r>
          </a:p>
          <a:p>
            <a:r>
              <a:rPr lang="en-US" b="1" dirty="0"/>
              <a:t>main = do </a:t>
            </a:r>
          </a:p>
          <a:p>
            <a:r>
              <a:rPr lang="en-US" b="1" dirty="0"/>
              <a:t>   let x = [1..10]  </a:t>
            </a:r>
          </a:p>
          <a:p>
            <a:r>
              <a:rPr lang="en-US" b="1" dirty="0"/>
              <a:t>   </a:t>
            </a:r>
            <a:r>
              <a:rPr lang="en-US" b="1" dirty="0" err="1"/>
              <a:t>putStrLn</a:t>
            </a:r>
            <a:r>
              <a:rPr lang="en-US" b="1" dirty="0"/>
              <a:t> "Our list NOT in reverse is:" </a:t>
            </a:r>
          </a:p>
          <a:p>
            <a:r>
              <a:rPr lang="en-US" b="1" dirty="0"/>
              <a:t>   print (x) </a:t>
            </a:r>
          </a:p>
          <a:p>
            <a:r>
              <a:rPr lang="en-US" b="1" dirty="0"/>
              <a:t>   </a:t>
            </a:r>
            <a:r>
              <a:rPr lang="en-US" b="1" dirty="0" err="1"/>
              <a:t>putStrLn</a:t>
            </a:r>
            <a:r>
              <a:rPr lang="en-US" b="1" dirty="0"/>
              <a:t> "The list in Reverse Order is:" </a:t>
            </a:r>
          </a:p>
          <a:p>
            <a:r>
              <a:rPr lang="en-US" b="1" dirty="0"/>
              <a:t>   print (reverse x)  </a:t>
            </a:r>
          </a:p>
        </p:txBody>
      </p:sp>
    </p:spTree>
    <p:extLst>
      <p:ext uri="{BB962C8B-B14F-4D97-AF65-F5344CB8AC3E}">
        <p14:creationId xmlns:p14="http://schemas.microsoft.com/office/powerpoint/2010/main" val="39835681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308324"/>
          </a:xfrm>
          <a:prstGeom prst="rect">
            <a:avLst/>
          </a:prstGeom>
          <a:noFill/>
        </p:spPr>
        <p:txBody>
          <a:bodyPr wrap="square" rtlCol="0">
            <a:spAutoFit/>
          </a:bodyPr>
          <a:lstStyle/>
          <a:p>
            <a:r>
              <a:rPr lang="en-US" b="1" dirty="0" smtClean="0"/>
              <a:t>-- </a:t>
            </a:r>
            <a:r>
              <a:rPr lang="en-US" b="1" dirty="0"/>
              <a:t>LENGTH function</a:t>
            </a:r>
          </a:p>
          <a:p>
            <a:r>
              <a:rPr lang="en-US" b="1" dirty="0"/>
              <a:t>main = do </a:t>
            </a:r>
          </a:p>
          <a:p>
            <a:r>
              <a:rPr lang="en-US" b="1" dirty="0"/>
              <a:t>   let x = [1..10]   </a:t>
            </a:r>
          </a:p>
          <a:p>
            <a:r>
              <a:rPr lang="en-US" b="1" dirty="0"/>
              <a:t>   </a:t>
            </a:r>
            <a:r>
              <a:rPr lang="en-US" b="1" dirty="0" err="1"/>
              <a:t>putStrLn</a:t>
            </a:r>
            <a:r>
              <a:rPr lang="en-US" b="1" dirty="0"/>
              <a:t> "Our list is:" </a:t>
            </a:r>
          </a:p>
          <a:p>
            <a:r>
              <a:rPr lang="en-US" b="1" dirty="0"/>
              <a:t>   print (x) </a:t>
            </a:r>
          </a:p>
          <a:p>
            <a:r>
              <a:rPr lang="en-US" b="1" dirty="0"/>
              <a:t>   </a:t>
            </a:r>
            <a:r>
              <a:rPr lang="en-US" b="1" dirty="0" err="1"/>
              <a:t>putStrLn</a:t>
            </a:r>
            <a:r>
              <a:rPr lang="en-US" b="1" dirty="0"/>
              <a:t> "The length of this list is:" </a:t>
            </a:r>
          </a:p>
          <a:p>
            <a:r>
              <a:rPr lang="en-US" b="1" dirty="0"/>
              <a:t>   print (length x)</a:t>
            </a:r>
            <a:r>
              <a:rPr lang="en-US" dirty="0"/>
              <a:t> </a:t>
            </a:r>
          </a:p>
          <a:p>
            <a:r>
              <a:rPr lang="en-US" dirty="0"/>
              <a:t>   </a:t>
            </a:r>
            <a:endParaRPr lang="en-US" b="1" dirty="0"/>
          </a:p>
        </p:txBody>
      </p:sp>
    </p:spTree>
    <p:extLst>
      <p:ext uri="{BB962C8B-B14F-4D97-AF65-F5344CB8AC3E}">
        <p14:creationId xmlns:p14="http://schemas.microsoft.com/office/powerpoint/2010/main" val="8995915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BUILT IN DATA TYPES</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4154984"/>
          </a:xfrm>
          <a:prstGeom prst="rect">
            <a:avLst/>
          </a:prstGeom>
        </p:spPr>
        <p:txBody>
          <a:bodyPr wrap="square">
            <a:spAutoFit/>
          </a:bodyPr>
          <a:lstStyle/>
          <a:p>
            <a:r>
              <a:rPr lang="en-US" sz="4400" b="1" dirty="0" smtClean="0">
                <a:latin typeface="Arial" pitchFamily="34" charset="0"/>
                <a:cs typeface="Arial" pitchFamily="34" charset="0"/>
              </a:rPr>
              <a:t>“Inbuilt” </a:t>
            </a:r>
            <a:r>
              <a:rPr lang="en-US" sz="4400" b="1" dirty="0">
                <a:latin typeface="Arial" pitchFamily="34" charset="0"/>
                <a:cs typeface="Arial" pitchFamily="34" charset="0"/>
              </a:rPr>
              <a:t>Type </a:t>
            </a:r>
            <a:r>
              <a:rPr lang="en-US" sz="4400" b="1" dirty="0" smtClean="0">
                <a:latin typeface="Arial" pitchFamily="34" charset="0"/>
                <a:cs typeface="Arial" pitchFamily="34" charset="0"/>
              </a:rPr>
              <a:t>Classes</a:t>
            </a:r>
          </a:p>
          <a:p>
            <a:endParaRPr lang="en-US" sz="4400" dirty="0">
              <a:latin typeface="Arial" pitchFamily="34" charset="0"/>
              <a:cs typeface="Arial" pitchFamily="34" charset="0"/>
            </a:endParaRPr>
          </a:p>
          <a:p>
            <a:r>
              <a:rPr lang="en-US" sz="4400" b="1" dirty="0" smtClean="0">
                <a:latin typeface="Arial" pitchFamily="34" charset="0"/>
                <a:cs typeface="Arial" pitchFamily="34" charset="0"/>
              </a:rPr>
              <a:t>On Board Navigation</a:t>
            </a:r>
          </a:p>
          <a:p>
            <a:endParaRPr lang="en-US" sz="4400" b="1" dirty="0">
              <a:latin typeface="Arial" pitchFamily="34" charset="0"/>
              <a:cs typeface="Arial" pitchFamily="34" charset="0"/>
            </a:endParaRPr>
          </a:p>
          <a:p>
            <a:r>
              <a:rPr lang="en-US" sz="4400" b="1" dirty="0" smtClean="0">
                <a:latin typeface="Arial" pitchFamily="34" charset="0"/>
                <a:cs typeface="Arial" pitchFamily="34" charset="0"/>
              </a:rPr>
              <a:t>STRING AND THINGS</a:t>
            </a:r>
            <a:endParaRPr lang="en-US" sz="4400" b="1" dirty="0">
              <a:latin typeface="Arial" pitchFamily="34" charset="0"/>
              <a:cs typeface="Arial" pitchFamily="34" charset="0"/>
            </a:endParaRPr>
          </a:p>
          <a:p>
            <a:endParaRPr lang="en-US" sz="4400" dirty="0">
              <a:latin typeface="Arial" pitchFamily="34" charset="0"/>
              <a:cs typeface="Arial" pitchFamily="34" charset="0"/>
            </a:endParaRPr>
          </a:p>
        </p:txBody>
      </p:sp>
    </p:spTree>
    <p:extLst>
      <p:ext uri="{BB962C8B-B14F-4D97-AF65-F5344CB8AC3E}">
        <p14:creationId xmlns:p14="http://schemas.microsoft.com/office/powerpoint/2010/main" val="18108415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Drop it</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369332"/>
          </a:xfrm>
          <a:prstGeom prst="rect">
            <a:avLst/>
          </a:prstGeom>
          <a:noFill/>
        </p:spPr>
        <p:txBody>
          <a:bodyPr wrap="square" rtlCol="0">
            <a:spAutoFit/>
          </a:bodyPr>
          <a:lstStyle/>
          <a:p>
            <a:r>
              <a:rPr lang="fr-FR" dirty="0"/>
              <a:t>main = </a:t>
            </a:r>
            <a:r>
              <a:rPr lang="fr-FR" dirty="0" err="1"/>
              <a:t>print</a:t>
            </a:r>
            <a:r>
              <a:rPr lang="fr-FR" dirty="0"/>
              <a:t>(drop 5 ([1 .. 10])) </a:t>
            </a:r>
            <a:endParaRPr lang="en-US" b="1" dirty="0"/>
          </a:p>
        </p:txBody>
      </p:sp>
    </p:spTree>
    <p:extLst>
      <p:ext uri="{BB962C8B-B14F-4D97-AF65-F5344CB8AC3E}">
        <p14:creationId xmlns:p14="http://schemas.microsoft.com/office/powerpoint/2010/main" val="29064936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Take it</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369332"/>
          </a:xfrm>
          <a:prstGeom prst="rect">
            <a:avLst/>
          </a:prstGeom>
          <a:noFill/>
        </p:spPr>
        <p:txBody>
          <a:bodyPr wrap="square" rtlCol="0">
            <a:spAutoFit/>
          </a:bodyPr>
          <a:lstStyle/>
          <a:p>
            <a:r>
              <a:rPr lang="en-US" b="1" dirty="0"/>
              <a:t>main = print(take 5 ([1 .. 10])) </a:t>
            </a:r>
            <a:r>
              <a:rPr lang="en-US" b="1" dirty="0" smtClean="0"/>
              <a:t>   </a:t>
            </a:r>
            <a:endParaRPr lang="en-US" b="1" dirty="0"/>
          </a:p>
        </p:txBody>
      </p:sp>
    </p:spTree>
    <p:extLst>
      <p:ext uri="{BB962C8B-B14F-4D97-AF65-F5344CB8AC3E}">
        <p14:creationId xmlns:p14="http://schemas.microsoft.com/office/powerpoint/2010/main" val="407414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Trend in glass eel prices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35" y="685800"/>
            <a:ext cx="8822913" cy="585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8445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Maximum</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i="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6" name="Title 3"/>
          <p:cNvSpPr txBox="1">
            <a:spLocks/>
          </p:cNvSpPr>
          <p:nvPr/>
        </p:nvSpPr>
        <p:spPr>
          <a:xfrm>
            <a:off x="609600" y="30480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Minimum</a:t>
            </a:r>
            <a:endParaRPr lang="en-US" sz="5400" dirty="0">
              <a:latin typeface="Arabic Typesetting" pitchFamily="66" charset="-78"/>
              <a:cs typeface="Arabic Typesetting" pitchFamily="66" charset="-78"/>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56266"/>
            <a:ext cx="6648164" cy="1278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56" y="4038600"/>
            <a:ext cx="8048946"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28458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Sum all elements in a series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i="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0"/>
            <a:ext cx="8077200" cy="300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8682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Multiply all elements in a series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i="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29056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1" y="4267200"/>
            <a:ext cx="3505200" cy="1226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83023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Sum all elements in a series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i="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0"/>
            <a:ext cx="7980136"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28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85800"/>
            <a:ext cx="5715000" cy="2308324"/>
          </a:xfrm>
          <a:prstGeom prst="rect">
            <a:avLst/>
          </a:prstGeom>
        </p:spPr>
        <p:txBody>
          <a:bodyPr wrap="square">
            <a:spAutoFit/>
          </a:bodyPr>
          <a:lstStyle/>
          <a:p>
            <a:r>
              <a:rPr lang="en-US" dirty="0" smtClean="0"/>
              <a:t>For your coding assignment in Haskell, please check for the .txt document in your email which we will go over.</a:t>
            </a:r>
          </a:p>
          <a:p>
            <a:endParaRPr lang="en-US" dirty="0"/>
          </a:p>
          <a:p>
            <a:r>
              <a:rPr lang="en-US" dirty="0" smtClean="0"/>
              <a:t>You should be able to finish this in class today.</a:t>
            </a:r>
          </a:p>
          <a:p>
            <a:endParaRPr lang="en-US" dirty="0"/>
          </a:p>
          <a:p>
            <a:r>
              <a:rPr lang="en-US" b="1" dirty="0" smtClean="0">
                <a:sym typeface="Wingdings" pitchFamily="2" charset="2"/>
              </a:rPr>
              <a:t> We’ll go over the project, it will take you about an hour.</a:t>
            </a:r>
            <a:endParaRPr lang="en-US" b="1" dirty="0" smtClean="0"/>
          </a:p>
          <a:p>
            <a:endParaRPr lang="en-US" dirty="0"/>
          </a:p>
          <a:p>
            <a:r>
              <a:rPr lang="en-US" dirty="0" smtClean="0"/>
              <a:t>https</a:t>
            </a:r>
            <a:r>
              <a:rPr lang="en-US" dirty="0"/>
              <a:t>://www.jdoodle.com/execute-haskell-online/</a:t>
            </a:r>
          </a:p>
        </p:txBody>
      </p:sp>
    </p:spTree>
    <p:extLst>
      <p:ext uri="{BB962C8B-B14F-4D97-AF65-F5344CB8AC3E}">
        <p14:creationId xmlns:p14="http://schemas.microsoft.com/office/powerpoint/2010/main" val="33618307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GOLANG</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2800767"/>
          </a:xfrm>
          <a:prstGeom prst="rect">
            <a:avLst/>
          </a:prstGeom>
        </p:spPr>
        <p:txBody>
          <a:bodyPr wrap="square">
            <a:spAutoFit/>
          </a:bodyPr>
          <a:lstStyle/>
          <a:p>
            <a:r>
              <a:rPr lang="en-US" sz="4400" b="1" dirty="0" smtClean="0">
                <a:latin typeface="Arial" pitchFamily="34" charset="0"/>
                <a:cs typeface="Arial" pitchFamily="34" charset="0"/>
              </a:rPr>
              <a:t>INTRODUCTION TO </a:t>
            </a:r>
          </a:p>
          <a:p>
            <a:endParaRPr lang="en-US" sz="4400" b="1" dirty="0">
              <a:latin typeface="Arial" pitchFamily="34" charset="0"/>
              <a:cs typeface="Arial" pitchFamily="34" charset="0"/>
            </a:endParaRPr>
          </a:p>
          <a:p>
            <a:r>
              <a:rPr lang="en-US" sz="4400" b="1" dirty="0" smtClean="0">
                <a:latin typeface="Arial" pitchFamily="34" charset="0"/>
                <a:cs typeface="Arial" pitchFamily="34" charset="0"/>
              </a:rPr>
              <a:t>GOLANG (“GO”)</a:t>
            </a:r>
            <a:endParaRPr lang="en-US" sz="4400" b="1" dirty="0">
              <a:latin typeface="Arial" pitchFamily="34" charset="0"/>
              <a:cs typeface="Arial" pitchFamily="34" charset="0"/>
            </a:endParaRPr>
          </a:p>
          <a:p>
            <a:endParaRPr lang="en-US" sz="4400" dirty="0">
              <a:latin typeface="Arial" pitchFamily="34" charset="0"/>
              <a:cs typeface="Arial" pitchFamily="34" charset="0"/>
            </a:endParaRPr>
          </a:p>
        </p:txBody>
      </p:sp>
    </p:spTree>
    <p:extLst>
      <p:ext uri="{BB962C8B-B14F-4D97-AF65-F5344CB8AC3E}">
        <p14:creationId xmlns:p14="http://schemas.microsoft.com/office/powerpoint/2010/main" val="13643599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GOLANG</a:t>
            </a:r>
          </a:p>
          <a:p>
            <a:r>
              <a:rPr lang="en-US" dirty="0">
                <a:latin typeface="Arabic Typesetting" pitchFamily="66" charset="-78"/>
                <a:cs typeface="Arabic Typesetting" pitchFamily="66" charset="-78"/>
              </a:rPr>
              <a:t>https://go.dev/doc/install</a:t>
            </a: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25" y="1676400"/>
            <a:ext cx="84296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559664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336009"/>
            <a:ext cx="9067800" cy="3298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0530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Space Force logo mocked for similarities to 'Star Trek' - The Washington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70008"/>
            <a:ext cx="8260120" cy="4157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6233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546" y="27756"/>
            <a:ext cx="6485254" cy="515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1001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Trend in glass eel prices | Download Scientific Diagram"/>
          <p:cNvPicPr>
            <a:picLocks noChangeAspect="1" noChangeArrowheads="1"/>
          </p:cNvPicPr>
          <p:nvPr/>
        </p:nvPicPr>
        <p:blipFill rotWithShape="1">
          <a:blip r:embed="rId3">
            <a:extLst>
              <a:ext uri="{28A0092B-C50C-407E-A947-70E740481C1C}">
                <a14:useLocalDpi xmlns:a14="http://schemas.microsoft.com/office/drawing/2010/main" val="0"/>
              </a:ext>
            </a:extLst>
          </a:blip>
          <a:srcRect l="56108" t="2700" r="1493" b="4825"/>
          <a:stretch/>
        </p:blipFill>
        <p:spPr bwMode="auto">
          <a:xfrm>
            <a:off x="2438399" y="762000"/>
            <a:ext cx="4122057" cy="5965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08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143000"/>
            <a:ext cx="7315200" cy="830997"/>
          </a:xfrm>
          <a:prstGeom prst="rect">
            <a:avLst/>
          </a:prstGeom>
          <a:noFill/>
        </p:spPr>
        <p:txBody>
          <a:bodyPr wrap="square" rtlCol="0">
            <a:spAutoFit/>
          </a:bodyPr>
          <a:lstStyle/>
          <a:p>
            <a:r>
              <a:rPr lang="en-US" sz="2400" dirty="0" smtClean="0">
                <a:latin typeface="Arabic Typesetting" pitchFamily="66" charset="-78"/>
                <a:cs typeface="Arabic Typesetting" pitchFamily="66" charset="-78"/>
              </a:rPr>
              <a:t>TRADING CONTRACTS ON THE CME/ CBOT/</a:t>
            </a:r>
          </a:p>
          <a:p>
            <a:r>
              <a:rPr lang="en-US" sz="2400" i="1" dirty="0" smtClean="0">
                <a:latin typeface="Arabic Typesetting" pitchFamily="66" charset="-78"/>
                <a:cs typeface="Arabic Typesetting" pitchFamily="66" charset="-78"/>
              </a:rPr>
              <a:t> and OTHER EXCHANGES</a:t>
            </a:r>
            <a:endParaRPr lang="en-US" sz="2400" i="1" dirty="0">
              <a:latin typeface="Arabic Typesetting" pitchFamily="66" charset="-78"/>
              <a:cs typeface="Arabic Typesetting" pitchFamily="66" charset="-78"/>
            </a:endParaRPr>
          </a:p>
        </p:txBody>
      </p:sp>
    </p:spTree>
    <p:extLst>
      <p:ext uri="{BB962C8B-B14F-4D97-AF65-F5344CB8AC3E}">
        <p14:creationId xmlns:p14="http://schemas.microsoft.com/office/powerpoint/2010/main" val="191619299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1410"/>
          <a:stretch/>
        </p:blipFill>
        <p:spPr bwMode="auto">
          <a:xfrm>
            <a:off x="609600" y="533400"/>
            <a:ext cx="3962400" cy="3636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8064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8506" b="21837"/>
          <a:stretch/>
        </p:blipFill>
        <p:spPr bwMode="auto">
          <a:xfrm>
            <a:off x="609600" y="457200"/>
            <a:ext cx="3810000" cy="607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12633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t="77744" r="-4738"/>
          <a:stretch/>
        </p:blipFill>
        <p:spPr bwMode="auto">
          <a:xfrm>
            <a:off x="381000" y="457200"/>
            <a:ext cx="3798617"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1410"/>
          <a:stretch/>
        </p:blipFill>
        <p:spPr bwMode="auto">
          <a:xfrm>
            <a:off x="4953000" y="3048000"/>
            <a:ext cx="3962400" cy="3636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6723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t="77744" r="-4738" b="5197"/>
          <a:stretch/>
        </p:blipFill>
        <p:spPr bwMode="auto">
          <a:xfrm>
            <a:off x="381000" y="457200"/>
            <a:ext cx="3798617" cy="1985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8506" b="21837"/>
          <a:stretch/>
        </p:blipFill>
        <p:spPr bwMode="auto">
          <a:xfrm>
            <a:off x="2655617" y="457200"/>
            <a:ext cx="3048000" cy="485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1410"/>
          <a:stretch/>
        </p:blipFill>
        <p:spPr bwMode="auto">
          <a:xfrm>
            <a:off x="4953000" y="3048000"/>
            <a:ext cx="3962400" cy="3636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0163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Crowded Spaces</a:t>
            </a:r>
            <a:endParaRPr lang="en-US" dirty="0">
              <a:latin typeface="Arabic Typesetting" pitchFamily="66" charset="-78"/>
              <a:cs typeface="Arabic Typesetting" pitchFamily="66" charset="-78"/>
            </a:endParaRPr>
          </a:p>
        </p:txBody>
      </p:sp>
      <p:sp>
        <p:nvSpPr>
          <p:cNvPr id="3" name="Rectangle 2"/>
          <p:cNvSpPr/>
          <p:nvPr/>
        </p:nvSpPr>
        <p:spPr>
          <a:xfrm>
            <a:off x="457200" y="1447800"/>
            <a:ext cx="8153400" cy="4893647"/>
          </a:xfrm>
          <a:prstGeom prst="rect">
            <a:avLst/>
          </a:prstGeom>
        </p:spPr>
        <p:txBody>
          <a:bodyPr wrap="square">
            <a:spAutoFit/>
          </a:bodyPr>
          <a:lstStyle/>
          <a:p>
            <a:r>
              <a:rPr lang="en-US" sz="2400" b="1" dirty="0" err="1">
                <a:latin typeface="Arabic Typesetting" pitchFamily="66" charset="-78"/>
                <a:cs typeface="Arabic Typesetting" pitchFamily="66" charset="-78"/>
              </a:rPr>
              <a:t>Elvers</a:t>
            </a:r>
            <a:r>
              <a:rPr lang="en-US" sz="2400" b="1" dirty="0">
                <a:latin typeface="Arabic Typesetting" pitchFamily="66" charset="-78"/>
                <a:cs typeface="Arabic Typesetting" pitchFamily="66" charset="-78"/>
              </a:rPr>
              <a:t> fetch $2,154 per </a:t>
            </a:r>
            <a:r>
              <a:rPr lang="en-US" sz="2400" b="1" dirty="0" smtClean="0">
                <a:latin typeface="Arabic Typesetting" pitchFamily="66" charset="-78"/>
                <a:cs typeface="Arabic Typesetting" pitchFamily="66" charset="-78"/>
              </a:rPr>
              <a:t>pound, and the area becomes crowded.</a:t>
            </a:r>
          </a:p>
          <a:p>
            <a:pPr marL="342900" indent="-342900">
              <a:buFontTx/>
              <a:buChar char="-"/>
            </a:pPr>
            <a:r>
              <a:rPr lang="en-US" sz="2400" dirty="0" smtClean="0">
                <a:latin typeface="Arabic Typesetting" pitchFamily="66" charset="-78"/>
                <a:cs typeface="Arabic Typesetting" pitchFamily="66" charset="-78"/>
              </a:rPr>
              <a:t>Real Estate Prices in Maine boom.</a:t>
            </a:r>
          </a:p>
          <a:p>
            <a:pPr marL="342900" indent="-342900">
              <a:buFontTx/>
              <a:buChar char="-"/>
            </a:pPr>
            <a:r>
              <a:rPr lang="en-US" sz="2400" dirty="0" smtClean="0">
                <a:latin typeface="Arabic Typesetting" pitchFamily="66" charset="-78"/>
                <a:cs typeface="Arabic Typesetting" pitchFamily="66" charset="-78"/>
              </a:rPr>
              <a:t>Politics in a small town in Maine.</a:t>
            </a:r>
          </a:p>
          <a:p>
            <a:pPr marL="342900" indent="-342900">
              <a:buFontTx/>
              <a:buChar char="-"/>
            </a:pPr>
            <a:r>
              <a:rPr lang="en-US" sz="2400" dirty="0" smtClean="0">
                <a:latin typeface="Arabic Typesetting" pitchFamily="66" charset="-78"/>
                <a:cs typeface="Arabic Typesetting" pitchFamily="66" charset="-78"/>
              </a:rPr>
              <a:t>The migration pattern of “</a:t>
            </a:r>
            <a:r>
              <a:rPr lang="en-US" sz="2400" dirty="0" err="1">
                <a:latin typeface="Arabic Typesetting" pitchFamily="66" charset="-78"/>
                <a:cs typeface="Arabic Typesetting" pitchFamily="66" charset="-78"/>
              </a:rPr>
              <a:t>E</a:t>
            </a:r>
            <a:r>
              <a:rPr lang="en-US" sz="2400" dirty="0" err="1" smtClean="0">
                <a:latin typeface="Arabic Typesetting" pitchFamily="66" charset="-78"/>
                <a:cs typeface="Arabic Typesetting" pitchFamily="66" charset="-78"/>
              </a:rPr>
              <a:t>lvers</a:t>
            </a:r>
            <a:r>
              <a:rPr lang="en-US" sz="2400" dirty="0" smtClean="0">
                <a:latin typeface="Arabic Typesetting" pitchFamily="66" charset="-78"/>
                <a:cs typeface="Arabic Typesetting" pitchFamily="66" charset="-78"/>
              </a:rPr>
              <a:t>” all of a sudden is a “thing of relevance”</a:t>
            </a:r>
          </a:p>
          <a:p>
            <a:pPr marL="342900" indent="-342900">
              <a:buFontTx/>
              <a:buChar char="-"/>
            </a:pPr>
            <a:r>
              <a:rPr lang="en-US" sz="2400" dirty="0" smtClean="0">
                <a:latin typeface="Arabic Typesetting" pitchFamily="66" charset="-78"/>
                <a:cs typeface="Arabic Typesetting" pitchFamily="66" charset="-78"/>
              </a:rPr>
              <a:t>The small town farmers all became millionaires, like they struck Gold.</a:t>
            </a:r>
          </a:p>
          <a:p>
            <a:pPr marL="342900" indent="-342900">
              <a:buFontTx/>
              <a:buChar char="-"/>
            </a:pPr>
            <a:endParaRPr lang="en-US" sz="2400" i="1" dirty="0" smtClean="0">
              <a:latin typeface="Arabic Typesetting" pitchFamily="66" charset="-78"/>
              <a:cs typeface="Arabic Typesetting" pitchFamily="66" charset="-78"/>
            </a:endParaRPr>
          </a:p>
          <a:p>
            <a:r>
              <a:rPr lang="en-US" sz="2400" i="1" dirty="0" smtClean="0">
                <a:latin typeface="Arabic Typesetting" pitchFamily="66" charset="-78"/>
                <a:cs typeface="Arabic Typesetting" pitchFamily="66" charset="-78"/>
              </a:rPr>
              <a:t>In the United States, Maine’s </a:t>
            </a:r>
            <a:r>
              <a:rPr lang="en-US" sz="2400" i="1" dirty="0" err="1" smtClean="0">
                <a:latin typeface="Arabic Typesetting" pitchFamily="66" charset="-78"/>
                <a:cs typeface="Arabic Typesetting" pitchFamily="66" charset="-78"/>
              </a:rPr>
              <a:t>elver</a:t>
            </a:r>
            <a:r>
              <a:rPr lang="en-US" sz="2400" i="1" dirty="0" smtClean="0">
                <a:latin typeface="Arabic Typesetting" pitchFamily="66" charset="-78"/>
                <a:cs typeface="Arabic Typesetting" pitchFamily="66" charset="-78"/>
              </a:rPr>
              <a:t> fishery ranks among the most valuable on a per-pound basis. The baby eels are highly sought after in Japan, China and other Asian markets, where they are grown to market size. The translucent </a:t>
            </a:r>
            <a:r>
              <a:rPr lang="en-US" sz="2400" i="1" dirty="0" err="1" smtClean="0">
                <a:latin typeface="Arabic Typesetting" pitchFamily="66" charset="-78"/>
                <a:cs typeface="Arabic Typesetting" pitchFamily="66" charset="-78"/>
              </a:rPr>
              <a:t>elvers</a:t>
            </a:r>
            <a:r>
              <a:rPr lang="en-US" sz="2400" i="1" dirty="0" smtClean="0">
                <a:latin typeface="Arabic Typesetting" pitchFamily="66" charset="-78"/>
                <a:cs typeface="Arabic Typesetting" pitchFamily="66" charset="-78"/>
              </a:rPr>
              <a:t> also are a luxurious menu item – like caviar and truffles – in high-end restaurants around the globe. </a:t>
            </a:r>
            <a:endParaRPr lang="en-US" sz="2400" i="1" dirty="0">
              <a:latin typeface="Arabic Typesetting" pitchFamily="66" charset="-78"/>
              <a:cs typeface="Arabic Typesetting" pitchFamily="66" charset="-78"/>
            </a:endParaRPr>
          </a:p>
          <a:p>
            <a:pPr marL="342900" indent="-342900">
              <a:buFontTx/>
              <a:buChar char="-"/>
            </a:pPr>
            <a:endParaRPr lang="en-US" sz="2400" dirty="0" smtClean="0">
              <a:latin typeface="Arabic Typesetting" pitchFamily="66" charset="-78"/>
              <a:cs typeface="Arabic Typesetting" pitchFamily="66" charset="-78"/>
            </a:endParaRPr>
          </a:p>
          <a:p>
            <a:pPr marL="342900" indent="-342900">
              <a:buFontTx/>
              <a:buChar char="-"/>
            </a:pPr>
            <a:r>
              <a:rPr lang="en-US" sz="2400" dirty="0" smtClean="0">
                <a:latin typeface="Arabic Typesetting" pitchFamily="66" charset="-78"/>
                <a:cs typeface="Arabic Typesetting" pitchFamily="66" charset="-78"/>
              </a:rPr>
              <a:t>https://www.europol.europa.eu/media-press/newsroom/news/glass-eel-traffickers-earned-more-eur-37-million-illegal-exports-to-asia</a:t>
            </a:r>
            <a:endParaRPr lang="en-US" sz="24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3889763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80963"/>
            <a:ext cx="6829425" cy="669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59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1728788"/>
            <a:ext cx="89725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02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13716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276600" y="1600200"/>
            <a:ext cx="13716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10200" y="1600200"/>
            <a:ext cx="13716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5298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Story of Trading Sardines</a:t>
            </a:r>
            <a:endParaRPr lang="en-US" dirty="0">
              <a:latin typeface="Arabic Typesetting" pitchFamily="66" charset="-78"/>
              <a:cs typeface="Arabic Typesetting" pitchFamily="66" charset="-78"/>
            </a:endParaRPr>
          </a:p>
        </p:txBody>
      </p:sp>
      <p:sp>
        <p:nvSpPr>
          <p:cNvPr id="4" name="Rectangle 3"/>
          <p:cNvSpPr/>
          <p:nvPr/>
        </p:nvSpPr>
        <p:spPr>
          <a:xfrm>
            <a:off x="457200" y="1447800"/>
            <a:ext cx="8153400" cy="461665"/>
          </a:xfrm>
          <a:prstGeom prst="rect">
            <a:avLst/>
          </a:prstGeom>
        </p:spPr>
        <p:txBody>
          <a:bodyPr wrap="square">
            <a:spAutoFit/>
          </a:bodyPr>
          <a:lstStyle/>
          <a:p>
            <a:r>
              <a:rPr lang="en-US" sz="2400" b="1" dirty="0" smtClean="0">
                <a:latin typeface="Arabic Typesetting" pitchFamily="66" charset="-78"/>
                <a:cs typeface="Arabic Typesetting" pitchFamily="66" charset="-78"/>
              </a:rPr>
              <a:t>Seth </a:t>
            </a:r>
            <a:r>
              <a:rPr lang="en-US" sz="2400" b="1" dirty="0" err="1" smtClean="0">
                <a:latin typeface="Arabic Typesetting" pitchFamily="66" charset="-78"/>
                <a:cs typeface="Arabic Typesetting" pitchFamily="66" charset="-78"/>
              </a:rPr>
              <a:t>Klarman’s</a:t>
            </a:r>
            <a:r>
              <a:rPr lang="en-US" sz="2400" b="1" dirty="0" smtClean="0">
                <a:latin typeface="Arabic Typesetting" pitchFamily="66" charset="-78"/>
                <a:cs typeface="Arabic Typesetting" pitchFamily="66" charset="-78"/>
              </a:rPr>
              <a:t> Theories in “Margin of Safety”</a:t>
            </a:r>
          </a:p>
        </p:txBody>
      </p:sp>
      <p:pic>
        <p:nvPicPr>
          <p:cNvPr id="122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2133600"/>
            <a:ext cx="75057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484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Story of Trading Sardines</a:t>
            </a:r>
            <a:endParaRPr lang="en-US" dirty="0">
              <a:latin typeface="Arabic Typesetting" pitchFamily="66" charset="-78"/>
              <a:cs typeface="Arabic Typesetting" pitchFamily="66" charset="-78"/>
            </a:endParaRPr>
          </a:p>
        </p:txBody>
      </p:sp>
      <p:sp>
        <p:nvSpPr>
          <p:cNvPr id="4" name="Rectangle 3"/>
          <p:cNvSpPr/>
          <p:nvPr/>
        </p:nvSpPr>
        <p:spPr>
          <a:xfrm>
            <a:off x="457200" y="1447800"/>
            <a:ext cx="8153400" cy="461665"/>
          </a:xfrm>
          <a:prstGeom prst="rect">
            <a:avLst/>
          </a:prstGeom>
        </p:spPr>
        <p:txBody>
          <a:bodyPr wrap="square">
            <a:spAutoFit/>
          </a:bodyPr>
          <a:lstStyle/>
          <a:p>
            <a:r>
              <a:rPr lang="en-US" sz="2400" b="1" dirty="0" smtClean="0">
                <a:latin typeface="Arabic Typesetting" pitchFamily="66" charset="-78"/>
                <a:cs typeface="Arabic Typesetting" pitchFamily="66" charset="-78"/>
              </a:rPr>
              <a:t>Seth </a:t>
            </a:r>
            <a:r>
              <a:rPr lang="en-US" sz="2400" b="1" dirty="0" err="1" smtClean="0">
                <a:latin typeface="Arabic Typesetting" pitchFamily="66" charset="-78"/>
                <a:cs typeface="Arabic Typesetting" pitchFamily="66" charset="-78"/>
              </a:rPr>
              <a:t>Klarman’s</a:t>
            </a:r>
            <a:r>
              <a:rPr lang="en-US" sz="2400" b="1" dirty="0" smtClean="0">
                <a:latin typeface="Arabic Typesetting" pitchFamily="66" charset="-78"/>
                <a:cs typeface="Arabic Typesetting" pitchFamily="66" charset="-78"/>
              </a:rPr>
              <a:t> Theories in “Margin of Safety”</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56" y="2667000"/>
            <a:ext cx="8608487" cy="3521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1672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0" dirty="0" smtClean="0">
                <a:latin typeface="Arabic Typesetting" pitchFamily="66" charset="-78"/>
                <a:cs typeface="Arabic Typesetting" pitchFamily="66" charset="-78"/>
              </a:rPr>
              <a:t>mining VS. trading</a:t>
            </a:r>
            <a:endParaRPr lang="en-US" sz="3600" b="0" dirty="0">
              <a:latin typeface="Arabic Typesetting" pitchFamily="66" charset="-78"/>
              <a:cs typeface="Arabic Typesetting" pitchFamily="66" charset="-78"/>
            </a:endParaRPr>
          </a:p>
        </p:txBody>
      </p:sp>
      <p:sp>
        <p:nvSpPr>
          <p:cNvPr id="3" name="Subtitle 2"/>
          <p:cNvSpPr>
            <a:spLocks noGrp="1"/>
          </p:cNvSpPr>
          <p:nvPr>
            <p:ph type="body" idx="1"/>
          </p:nvPr>
        </p:nvSpPr>
        <p:spPr/>
        <p:txBody>
          <a:bodyPr/>
          <a:lstStyle/>
          <a:p>
            <a:r>
              <a:rPr lang="en-US" dirty="0" smtClean="0">
                <a:latin typeface="Arabic Typesetting" pitchFamily="66" charset="-78"/>
                <a:cs typeface="Arabic Typesetting" pitchFamily="66" charset="-78"/>
              </a:rPr>
              <a:t>Bitcoin</a:t>
            </a:r>
            <a:r>
              <a:rPr lang="en-US" dirty="0">
                <a:latin typeface="Arabic Typesetting" pitchFamily="66" charset="-78"/>
                <a:cs typeface="Arabic Typesetting" pitchFamily="66" charset="-78"/>
              </a:rPr>
              <a:t> </a:t>
            </a:r>
            <a:r>
              <a:rPr lang="en-US" dirty="0" smtClean="0">
                <a:latin typeface="Arabic Typesetting" pitchFamily="66" charset="-78"/>
                <a:cs typeface="Arabic Typesetting" pitchFamily="66" charset="-78"/>
              </a:rPr>
              <a:t>and Cryptocurrency</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3391360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23134"/>
            <a:ext cx="3200400" cy="532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951469"/>
            <a:ext cx="2838450" cy="5830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0" y="2746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A TEXTBOOK EXAMPLE OF ARBITRAGE</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781569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1362075"/>
            <a:ext cx="8753475"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844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9144000" cy="1143000"/>
          </a:xfrm>
        </p:spPr>
        <p:txBody>
          <a:bodyPr/>
          <a:lstStyle/>
          <a:p>
            <a:r>
              <a:rPr lang="en-US" dirty="0" smtClean="0">
                <a:latin typeface="Arabic Typesetting" pitchFamily="66" charset="-78"/>
                <a:cs typeface="Arabic Typesetting" pitchFamily="66" charset="-78"/>
              </a:rPr>
              <a:t>Illegal vs. Legal Arbitrage</a:t>
            </a:r>
            <a:endParaRPr lang="en-US" dirty="0">
              <a:latin typeface="Arabic Typesetting" pitchFamily="66" charset="-78"/>
              <a:cs typeface="Arabic Typesetting" pitchFamily="66" charset="-78"/>
            </a:endParaRPr>
          </a:p>
        </p:txBody>
      </p:sp>
      <p:pic>
        <p:nvPicPr>
          <p:cNvPr id="1638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6533" t="9304" r="5984"/>
          <a:stretch/>
        </p:blipFill>
        <p:spPr bwMode="auto">
          <a:xfrm>
            <a:off x="784151" y="1185069"/>
            <a:ext cx="7467600" cy="5407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725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9144000" cy="1143000"/>
          </a:xfrm>
        </p:spPr>
        <p:txBody>
          <a:bodyPr/>
          <a:lstStyle/>
          <a:p>
            <a:r>
              <a:rPr lang="en-US" dirty="0" smtClean="0">
                <a:latin typeface="Arabic Typesetting" pitchFamily="66" charset="-78"/>
                <a:cs typeface="Arabic Typesetting" pitchFamily="66" charset="-78"/>
              </a:rPr>
              <a:t>Illegal vs. Legal Arbitrage</a:t>
            </a:r>
            <a:endParaRPr lang="en-US" dirty="0">
              <a:latin typeface="Arabic Typesetting" pitchFamily="66" charset="-78"/>
              <a:cs typeface="Arabic Typesetting" pitchFamily="66" charset="-78"/>
            </a:endParaRPr>
          </a:p>
        </p:txBody>
      </p:sp>
      <p:sp>
        <p:nvSpPr>
          <p:cNvPr id="3" name="Rectangle 2"/>
          <p:cNvSpPr/>
          <p:nvPr/>
        </p:nvSpPr>
        <p:spPr>
          <a:xfrm>
            <a:off x="381000" y="2828836"/>
            <a:ext cx="8077200" cy="1200329"/>
          </a:xfrm>
          <a:prstGeom prst="rect">
            <a:avLst/>
          </a:prstGeom>
        </p:spPr>
        <p:txBody>
          <a:bodyPr wrap="square">
            <a:spAutoFit/>
          </a:bodyPr>
          <a:lstStyle/>
          <a:p>
            <a:r>
              <a:rPr lang="en-US" sz="2400" dirty="0" smtClean="0">
                <a:latin typeface="Arabic Typesetting" pitchFamily="66" charset="-78"/>
                <a:cs typeface="Arabic Typesetting" pitchFamily="66" charset="-78"/>
              </a:rPr>
              <a:t>Speculation,</a:t>
            </a:r>
            <a:r>
              <a:rPr lang="en-US" sz="2400" baseline="0" dirty="0" smtClean="0">
                <a:latin typeface="Arabic Typesetting" pitchFamily="66" charset="-78"/>
                <a:cs typeface="Arabic Typesetting" pitchFamily="66" charset="-78"/>
              </a:rPr>
              <a:t> should be limited in the scope of arbitrage; in fact – it should not exist.</a:t>
            </a:r>
          </a:p>
          <a:p>
            <a:r>
              <a:rPr lang="en-US" sz="2400" baseline="0" dirty="0" smtClean="0">
                <a:latin typeface="Arabic Typesetting" pitchFamily="66" charset="-78"/>
                <a:cs typeface="Arabic Typesetting" pitchFamily="66" charset="-78"/>
              </a:rPr>
              <a:t>There should be no question as to “AM I GOING TO MAKE MONEY”</a:t>
            </a:r>
          </a:p>
          <a:p>
            <a:r>
              <a:rPr lang="en-US" sz="2400" dirty="0" smtClean="0">
                <a:latin typeface="Arabic Typesetting" pitchFamily="66" charset="-78"/>
                <a:cs typeface="Arabic Typesetting" pitchFamily="66" charset="-78"/>
              </a:rPr>
              <a:t>- or it is not a true arbitrage</a:t>
            </a:r>
            <a:r>
              <a:rPr lang="en-US" sz="2400" dirty="0">
                <a:latin typeface="Arabic Typesetting" pitchFamily="66" charset="-78"/>
                <a:cs typeface="Arabic Typesetting" pitchFamily="66" charset="-78"/>
              </a:rPr>
              <a:t> </a:t>
            </a:r>
            <a:r>
              <a:rPr lang="en-US" sz="2400" dirty="0" smtClean="0">
                <a:latin typeface="Arabic Typesetting" pitchFamily="66" charset="-78"/>
                <a:cs typeface="Arabic Typesetting" pitchFamily="66" charset="-78"/>
              </a:rPr>
              <a:t>which is in the later slide that I will show you.</a:t>
            </a:r>
            <a:endParaRPr lang="en-US" sz="24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181796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584775"/>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p:txBody>
      </p:sp>
      <p:sp>
        <p:nvSpPr>
          <p:cNvPr id="4" name="Rectangle 3"/>
          <p:cNvSpPr/>
          <p:nvPr/>
        </p:nvSpPr>
        <p:spPr>
          <a:xfrm>
            <a:off x="228600" y="58847"/>
            <a:ext cx="8686800" cy="1692771"/>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EXAMPLE: 	The James Bond of Car Dealerships</a:t>
            </a:r>
          </a:p>
          <a:p>
            <a:r>
              <a:rPr lang="en-US" sz="2400" dirty="0" smtClean="0">
                <a:latin typeface="Arabic Typesetting" pitchFamily="66" charset="-78"/>
                <a:cs typeface="Arabic Typesetting" pitchFamily="66" charset="-78"/>
              </a:rPr>
              <a:t>- Not a Financial Vehicle, but still a vehicle of Arbitrage.</a:t>
            </a:r>
          </a:p>
        </p:txBody>
      </p:sp>
      <p:pic>
        <p:nvPicPr>
          <p:cNvPr id="11266" name="Picture 2" descr="Aston Martin Mexico City Ope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19400"/>
            <a:ext cx="5486400" cy="312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901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Mining Procedure</a:t>
            </a:r>
            <a:endParaRPr lang="en-US" dirty="0">
              <a:latin typeface="Arabic Typesetting" pitchFamily="66" charset="-78"/>
              <a:cs typeface="Arabic Typesetting" pitchFamily="66" charset="-78"/>
            </a:endParaRPr>
          </a:p>
        </p:txBody>
      </p:sp>
      <p:sp>
        <p:nvSpPr>
          <p:cNvPr id="3" name="Rectangle 2"/>
          <p:cNvSpPr/>
          <p:nvPr/>
        </p:nvSpPr>
        <p:spPr>
          <a:xfrm>
            <a:off x="228600" y="1524000"/>
            <a:ext cx="8686800" cy="1938992"/>
          </a:xfrm>
          <a:prstGeom prst="rect">
            <a:avLst/>
          </a:prstGeom>
        </p:spPr>
        <p:txBody>
          <a:bodyPr wrap="square">
            <a:spAutoFit/>
          </a:bodyPr>
          <a:lstStyle/>
          <a:p>
            <a:pPr marL="285750" indent="-285750">
              <a:buFontTx/>
              <a:buChar char="-"/>
            </a:pPr>
            <a:r>
              <a:rPr lang="en-US" sz="2400" b="1" dirty="0" smtClean="0">
                <a:latin typeface="Arabic Typesetting" pitchFamily="66" charset="-78"/>
                <a:cs typeface="Arabic Typesetting" pitchFamily="66" charset="-78"/>
              </a:rPr>
              <a:t>Cryptocurrency Wallet</a:t>
            </a:r>
          </a:p>
          <a:p>
            <a:pPr marL="285750" indent="-285750">
              <a:buFontTx/>
              <a:buChar char="-"/>
            </a:pPr>
            <a:endParaRPr lang="en-US" sz="2400" b="1" dirty="0" smtClean="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Software</a:t>
            </a:r>
          </a:p>
          <a:p>
            <a:pPr marL="285750" indent="-285750">
              <a:buFontTx/>
              <a:buChar char="-"/>
            </a:pPr>
            <a:endParaRPr lang="en-US" sz="2400" b="1" dirty="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a:t>
            </a:r>
            <a:r>
              <a:rPr lang="en-US" sz="2400" b="1" dirty="0" smtClean="0">
                <a:latin typeface="Arabic Typesetting" pitchFamily="66" charset="-78"/>
                <a:cs typeface="Arabic Typesetting" pitchFamily="66" charset="-78"/>
              </a:rPr>
              <a:t>Hardware</a:t>
            </a:r>
            <a:endParaRPr lang="en-US" sz="2400" b="1" dirty="0" smtClean="0">
              <a:latin typeface="Arabic Typesetting" pitchFamily="66" charset="-78"/>
              <a:cs typeface="Arabic Typesetting" pitchFamily="66" charset="-78"/>
            </a:endParaRPr>
          </a:p>
        </p:txBody>
      </p:sp>
    </p:spTree>
    <p:extLst>
      <p:ext uri="{BB962C8B-B14F-4D97-AF65-F5344CB8AC3E}">
        <p14:creationId xmlns:p14="http://schemas.microsoft.com/office/powerpoint/2010/main" val="2415607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ANTMINER</a:t>
            </a:r>
            <a:endParaRPr lang="en-US" dirty="0">
              <a:latin typeface="Arabic Typesetting" pitchFamily="66" charset="-78"/>
              <a:cs typeface="Arabic Typesetting" pitchFamily="66" charset="-78"/>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45614"/>
            <a:ext cx="8763000" cy="318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591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4985980"/>
          </a:xfrm>
          <a:prstGeom prst="rect">
            <a:avLst/>
          </a:prstGeom>
        </p:spPr>
        <p:txBody>
          <a:bodyPr wrap="square">
            <a:spAutoFit/>
          </a:bodyPr>
          <a:lstStyle/>
          <a:p>
            <a:r>
              <a:rPr lang="en-US" sz="4800" b="1" dirty="0">
                <a:latin typeface="Arabic Typesetting" pitchFamily="66" charset="-78"/>
                <a:cs typeface="Arabic Typesetting" pitchFamily="66" charset="-78"/>
              </a:rPr>
              <a:t>What </a:t>
            </a:r>
            <a:r>
              <a:rPr lang="en-US" sz="4800" b="1" dirty="0" smtClean="0">
                <a:latin typeface="Arabic Typesetting" pitchFamily="66" charset="-78"/>
                <a:cs typeface="Arabic Typesetting" pitchFamily="66" charset="-78"/>
              </a:rPr>
              <a:t>is </a:t>
            </a:r>
            <a:r>
              <a:rPr lang="en-US" sz="4800" b="1" dirty="0">
                <a:latin typeface="Arabic Typesetting" pitchFamily="66" charset="-78"/>
                <a:cs typeface="Arabic Typesetting" pitchFamily="66" charset="-78"/>
              </a:rPr>
              <a:t>an Arbitrageur</a:t>
            </a:r>
            <a:r>
              <a:rPr lang="en-US" sz="48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In nearly all instances, the cause of arbitrage is on the basis of private information known by the arbitrageur, and ex-post facto (having executed the trades) can boast of the discovery of those inefficiencies, maybe 10-years later. </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For example, a “would be” arbitrageur may use information about an impending takeover to buy up a company's stock and profit from the subsequent price appreciation. Which is known as “merger arbitrage” and is not in any sense a true “Arbitrage”.</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Arbitrage generally is the concept of purchasing an identical financial vehicle at a lower price than all other market participants.</a:t>
            </a:r>
          </a:p>
        </p:txBody>
      </p:sp>
    </p:spTree>
    <p:extLst>
      <p:ext uri="{BB962C8B-B14F-4D97-AF65-F5344CB8AC3E}">
        <p14:creationId xmlns:p14="http://schemas.microsoft.com/office/powerpoint/2010/main" val="1640269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What is an Antminer?</a:t>
            </a:r>
            <a:endParaRPr lang="en-US" dirty="0">
              <a:latin typeface="Arabic Typesetting" pitchFamily="66" charset="-78"/>
              <a:cs typeface="Arabic Typesetting" pitchFamily="66" charset="-78"/>
            </a:endParaRP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206" t="54886" r="9415" b="27781"/>
          <a:stretch/>
        </p:blipFill>
        <p:spPr bwMode="auto">
          <a:xfrm>
            <a:off x="685800" y="2819400"/>
            <a:ext cx="80118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395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What is an Antminer?</a:t>
            </a:r>
            <a:endParaRPr lang="en-US" dirty="0">
              <a:latin typeface="Arabic Typesetting" pitchFamily="66" charset="-78"/>
              <a:cs typeface="Arabic Typesetting" pitchFamily="66" charset="-78"/>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493" y="1295400"/>
            <a:ext cx="47625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5288340"/>
            <a:ext cx="8305800" cy="1569660"/>
          </a:xfrm>
          <a:prstGeom prst="rect">
            <a:avLst/>
          </a:prstGeom>
          <a:noFill/>
        </p:spPr>
        <p:txBody>
          <a:bodyPr wrap="square" rtlCol="0">
            <a:spAutoFit/>
          </a:bodyPr>
          <a:lstStyle/>
          <a:p>
            <a:pPr marL="171450" indent="-171450">
              <a:buFontTx/>
              <a:buChar char="-"/>
            </a:pPr>
            <a:r>
              <a:rPr lang="en-US" sz="2400" dirty="0">
                <a:latin typeface="Arabic Typesetting" pitchFamily="66" charset="-78"/>
                <a:cs typeface="Arabic Typesetting" pitchFamily="66" charset="-78"/>
              </a:rPr>
              <a:t>The barrier of entry using the hardware approach is no different than buying an office building to rent out all of the offices so you can have a free office.</a:t>
            </a:r>
          </a:p>
          <a:p>
            <a:pPr marL="171450" indent="-171450">
              <a:buFontTx/>
              <a:buChar char="-"/>
            </a:pPr>
            <a:r>
              <a:rPr lang="en-US" sz="2400" dirty="0">
                <a:latin typeface="Arabic Typesetting" pitchFamily="66" charset="-78"/>
                <a:cs typeface="Arabic Typesetting" pitchFamily="66" charset="-78"/>
              </a:rPr>
              <a:t>Basically, if all you want is an office, just get the office and you can make just as much money without having to maintain an entire building</a:t>
            </a:r>
            <a:r>
              <a:rPr lang="en-US" sz="2400" dirty="0" smtClean="0">
                <a:latin typeface="Arabic Typesetting" pitchFamily="66" charset="-78"/>
                <a:cs typeface="Arabic Typesetting" pitchFamily="66" charset="-78"/>
              </a:rPr>
              <a:t>.</a:t>
            </a:r>
          </a:p>
        </p:txBody>
      </p:sp>
    </p:spTree>
    <p:extLst>
      <p:ext uri="{BB962C8B-B14F-4D97-AF65-F5344CB8AC3E}">
        <p14:creationId xmlns:p14="http://schemas.microsoft.com/office/powerpoint/2010/main" val="3250352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Mining Procedure</a:t>
            </a:r>
            <a:endParaRPr lang="en-US" dirty="0">
              <a:latin typeface="Arabic Typesetting" pitchFamily="66" charset="-78"/>
              <a:cs typeface="Arabic Typesetting" pitchFamily="66" charset="-78"/>
            </a:endParaRPr>
          </a:p>
        </p:txBody>
      </p:sp>
      <p:sp>
        <p:nvSpPr>
          <p:cNvPr id="3" name="Rectangle 2"/>
          <p:cNvSpPr/>
          <p:nvPr/>
        </p:nvSpPr>
        <p:spPr>
          <a:xfrm>
            <a:off x="228600" y="1524000"/>
            <a:ext cx="8686800" cy="1938992"/>
          </a:xfrm>
          <a:prstGeom prst="rect">
            <a:avLst/>
          </a:prstGeom>
        </p:spPr>
        <p:txBody>
          <a:bodyPr wrap="square">
            <a:spAutoFit/>
          </a:bodyPr>
          <a:lstStyle/>
          <a:p>
            <a:pPr marL="285750" indent="-285750">
              <a:buFontTx/>
              <a:buChar char="-"/>
            </a:pPr>
            <a:r>
              <a:rPr lang="en-US" sz="2400" b="1" dirty="0" smtClean="0">
                <a:latin typeface="Arabic Typesetting" pitchFamily="66" charset="-78"/>
                <a:cs typeface="Arabic Typesetting" pitchFamily="66" charset="-78"/>
              </a:rPr>
              <a:t>Cryptocurrency Wallet</a:t>
            </a:r>
          </a:p>
          <a:p>
            <a:pPr marL="285750" indent="-285750">
              <a:buFontTx/>
              <a:buChar char="-"/>
            </a:pPr>
            <a:endParaRPr lang="en-US" sz="2400" b="1" dirty="0" smtClean="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Software</a:t>
            </a:r>
          </a:p>
          <a:p>
            <a:pPr marL="285750" indent="-285750">
              <a:buFontTx/>
              <a:buChar char="-"/>
            </a:pPr>
            <a:endParaRPr lang="en-US" sz="2400" b="1" dirty="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a:t>
            </a:r>
            <a:r>
              <a:rPr lang="en-US" sz="2400" b="1" dirty="0" err="1" smtClean="0">
                <a:latin typeface="Arabic Typesetting" pitchFamily="66" charset="-78"/>
                <a:cs typeface="Arabic Typesetting" pitchFamily="66" charset="-78"/>
              </a:rPr>
              <a:t>Harware</a:t>
            </a:r>
            <a:endParaRPr lang="en-US" sz="2400" b="1" dirty="0" smtClean="0">
              <a:latin typeface="Arabic Typesetting" pitchFamily="66" charset="-78"/>
              <a:cs typeface="Arabic Typesetting" pitchFamily="66" charset="-78"/>
            </a:endParaRPr>
          </a:p>
        </p:txBody>
      </p:sp>
    </p:spTree>
    <p:extLst>
      <p:ext uri="{BB962C8B-B14F-4D97-AF65-F5344CB8AC3E}">
        <p14:creationId xmlns:p14="http://schemas.microsoft.com/office/powerpoint/2010/main" val="2106559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Mining</a:t>
            </a:r>
            <a:endParaRPr lang="en-US" dirty="0">
              <a:latin typeface="Arabic Typesetting" pitchFamily="66" charset="-78"/>
              <a:cs typeface="Arabic Typesetting" pitchFamily="66" charset="-78"/>
            </a:endParaRPr>
          </a:p>
        </p:txBody>
      </p:sp>
      <p:pic>
        <p:nvPicPr>
          <p:cNvPr id="26626" name="Picture 2" descr="Ledger Nano 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63671" y="-182670"/>
            <a:ext cx="5181384" cy="691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469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Wallets</a:t>
            </a:r>
            <a:endParaRPr lang="en-US" dirty="0">
              <a:latin typeface="Arabic Typesetting" pitchFamily="66" charset="-78"/>
              <a:cs typeface="Arabic Typesetting" pitchFamily="66" charset="-78"/>
            </a:endParaRP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752600"/>
            <a:ext cx="8269687"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3387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Wallets</a:t>
            </a:r>
            <a:endParaRPr lang="en-US" dirty="0">
              <a:latin typeface="Arabic Typesetting" pitchFamily="66" charset="-78"/>
              <a:cs typeface="Arabic Typesetting" pitchFamily="66" charset="-78"/>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98" y="1102138"/>
            <a:ext cx="6543675" cy="57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499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Wallets</a:t>
            </a:r>
            <a:endParaRPr lang="en-US" dirty="0">
              <a:latin typeface="Arabic Typesetting" pitchFamily="66" charset="-78"/>
              <a:cs typeface="Arabic Typesetting" pitchFamily="66" charset="-78"/>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0077"/>
          <a:stretch/>
        </p:blipFill>
        <p:spPr bwMode="auto">
          <a:xfrm>
            <a:off x="2590800" y="2971800"/>
            <a:ext cx="39433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Ledger Nano 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5015850" y="3432825"/>
            <a:ext cx="2704883" cy="361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901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P2P negotiation cycles in the cloud.</a:t>
            </a:r>
            <a:endParaRPr lang="en-US" dirty="0">
              <a:latin typeface="Arabic Typesetting" pitchFamily="66" charset="-78"/>
              <a:cs typeface="Arabic Typesetting" pitchFamily="66" charset="-78"/>
            </a:endParaRP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657350"/>
            <a:ext cx="840105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9331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rabic Typesetting" pitchFamily="66" charset="-78"/>
                <a:cs typeface="Arabic Typesetting" pitchFamily="66" charset="-78"/>
              </a:rPr>
              <a:t>You wait in a queue until your machine has solved the hash</a:t>
            </a:r>
            <a:endParaRPr lang="en-US" sz="3600" dirty="0">
              <a:latin typeface="Arabic Typesetting" pitchFamily="66" charset="-78"/>
              <a:cs typeface="Arabic Typesetting" pitchFamily="66" charset="-78"/>
            </a:endParaRPr>
          </a:p>
        </p:txBody>
      </p:sp>
      <p:pic>
        <p:nvPicPr>
          <p:cNvPr id="327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96"/>
          <a:stretch/>
        </p:blipFill>
        <p:spPr bwMode="auto">
          <a:xfrm>
            <a:off x="1" y="2209800"/>
            <a:ext cx="914400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6780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pPr algn="l"/>
            <a:r>
              <a:rPr lang="en-US" sz="3600" b="1" dirty="0" smtClean="0">
                <a:latin typeface="Arabic Typesetting" pitchFamily="66" charset="-78"/>
                <a:cs typeface="Arabic Typesetting" pitchFamily="66" charset="-78"/>
              </a:rPr>
              <a:t>Program Trading:    Financial Information Exchange </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886200"/>
            <a:ext cx="6400800" cy="1752600"/>
          </a:xfrm>
        </p:spPr>
        <p:txBody>
          <a:bodyPr/>
          <a:lstStyle/>
          <a:p>
            <a:r>
              <a:rPr lang="en-US" dirty="0" smtClean="0">
                <a:latin typeface="Arabic Typesetting" pitchFamily="66" charset="-78"/>
                <a:cs typeface="Arabic Typesetting" pitchFamily="66" charset="-78"/>
              </a:rPr>
              <a:t>FIX 4.x, using </a:t>
            </a:r>
            <a:r>
              <a:rPr lang="en-US" dirty="0" err="1" smtClean="0">
                <a:latin typeface="Arabic Typesetting" pitchFamily="66" charset="-78"/>
                <a:cs typeface="Arabic Typesetting" pitchFamily="66" charset="-78"/>
              </a:rPr>
              <a:t>quickfix</a:t>
            </a:r>
            <a:r>
              <a:rPr lang="en-US" dirty="0" smtClean="0">
                <a:latin typeface="Arabic Typesetting" pitchFamily="66" charset="-78"/>
                <a:cs typeface="Arabic Typesetting" pitchFamily="66" charset="-78"/>
              </a:rPr>
              <a:t>/1.15.1</a:t>
            </a:r>
          </a:p>
          <a:p>
            <a:r>
              <a:rPr lang="en-US" dirty="0" smtClean="0">
                <a:latin typeface="Arabic Typesetting" pitchFamily="66" charset="-78"/>
                <a:cs typeface="Arabic Typesetting" pitchFamily="66" charset="-78"/>
              </a:rPr>
              <a:t>Introduction to what is ahead.</a:t>
            </a:r>
            <a:endParaRPr lang="en-US" dirty="0">
              <a:latin typeface="Arabic Typesetting" pitchFamily="66" charset="-78"/>
              <a:cs typeface="Arabic Typesetting" pitchFamily="66" charset="-78"/>
            </a:endParaRPr>
          </a:p>
          <a:p>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252558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1728788"/>
            <a:ext cx="89725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2623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pPr algn="l"/>
            <a:r>
              <a:rPr lang="en-US" sz="3600" b="1" dirty="0" smtClean="0">
                <a:latin typeface="Arabic Typesetting" pitchFamily="66" charset="-78"/>
                <a:cs typeface="Arabic Typesetting" pitchFamily="66" charset="-78"/>
              </a:rPr>
              <a:t>Program Trading:    Financial Information Exchange </a:t>
            </a:r>
            <a:endParaRPr lang="en-US" sz="3600" b="1" dirty="0">
              <a:latin typeface="Arabic Typesetting" pitchFamily="66" charset="-78"/>
              <a:cs typeface="Arabic Typesetting" pitchFamily="66" charset="-78"/>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99" y="3429000"/>
            <a:ext cx="84296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190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Arabic Typesetting" pitchFamily="66" charset="-78"/>
                <a:cs typeface="Arabic Typesetting" pitchFamily="66" charset="-78"/>
              </a:rPr>
              <a:t>Step-by-step how to set up a fix engine on your PC</a:t>
            </a:r>
            <a:endParaRPr lang="en-US" sz="3600" b="1" dirty="0">
              <a:latin typeface="Arabic Typesetting" pitchFamily="66" charset="-78"/>
              <a:cs typeface="Arabic Typesetting" pitchFamily="66" charset="-78"/>
            </a:endParaRPr>
          </a:p>
        </p:txBody>
      </p:sp>
      <p:pic>
        <p:nvPicPr>
          <p:cNvPr id="327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96"/>
          <a:stretch/>
        </p:blipFill>
        <p:spPr bwMode="auto">
          <a:xfrm>
            <a:off x="1" y="2209800"/>
            <a:ext cx="9144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221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pPr algn="l"/>
            <a:r>
              <a:rPr lang="en-US" sz="3600" b="1" dirty="0" smtClean="0">
                <a:latin typeface="Arabic Typesetting" pitchFamily="66" charset="-78"/>
                <a:cs typeface="Arabic Typesetting" pitchFamily="66" charset="-78"/>
              </a:rPr>
              <a:t>Program Trading:    Cryptocurrency Smart Contracts</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886200"/>
            <a:ext cx="8458200" cy="1752600"/>
          </a:xfrm>
        </p:spPr>
        <p:txBody>
          <a:bodyPr/>
          <a:lstStyle/>
          <a:p>
            <a:r>
              <a:rPr lang="en-US" dirty="0" smtClean="0">
                <a:latin typeface="Arabic Typesetting" pitchFamily="66" charset="-78"/>
                <a:cs typeface="Arabic Typesetting" pitchFamily="66" charset="-78"/>
              </a:rPr>
              <a:t>Different API solutions offered in the market.</a:t>
            </a:r>
          </a:p>
          <a:p>
            <a:r>
              <a:rPr lang="en-US" dirty="0" smtClean="0">
                <a:latin typeface="Arabic Typesetting" pitchFamily="66" charset="-78"/>
                <a:cs typeface="Arabic Typesetting" pitchFamily="66" charset="-78"/>
              </a:rPr>
              <a:t>The interactive brokers fix engine.</a:t>
            </a:r>
          </a:p>
          <a:p>
            <a:r>
              <a:rPr lang="en-US" dirty="0" smtClean="0">
                <a:latin typeface="Arabic Typesetting" pitchFamily="66" charset="-78"/>
                <a:cs typeface="Arabic Typesetting" pitchFamily="66" charset="-78"/>
              </a:rPr>
              <a:t>Step-by-step how to set up a fix engine on your laptops.</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3032714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alpha val="58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the FIX information exchange</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352800"/>
            <a:ext cx="6400800" cy="3505200"/>
          </a:xfrm>
        </p:spPr>
        <p:txBody>
          <a:bodyPr>
            <a:normAutofit/>
          </a:bodyPr>
          <a:lstStyle/>
          <a:p>
            <a:r>
              <a:rPr lang="en-US" dirty="0" smtClean="0">
                <a:latin typeface="Arabic Typesetting" pitchFamily="66" charset="-78"/>
                <a:cs typeface="Arabic Typesetting" pitchFamily="66" charset="-78"/>
              </a:rPr>
              <a:t>Cryptocurrency</a:t>
            </a:r>
          </a:p>
          <a:p>
            <a:r>
              <a:rPr lang="en-US" dirty="0" smtClean="0">
                <a:latin typeface="Arabic Typesetting" pitchFamily="66" charset="-78"/>
                <a:cs typeface="Arabic Typesetting" pitchFamily="66" charset="-78"/>
              </a:rPr>
              <a:t>Equities</a:t>
            </a:r>
          </a:p>
          <a:p>
            <a:r>
              <a:rPr lang="en-US" dirty="0" smtClean="0">
                <a:latin typeface="Arabic Typesetting" pitchFamily="66" charset="-78"/>
                <a:cs typeface="Arabic Typesetting" pitchFamily="66" charset="-78"/>
              </a:rPr>
              <a:t>Fixed Income</a:t>
            </a:r>
          </a:p>
          <a:p>
            <a:r>
              <a:rPr lang="en-US" dirty="0" smtClean="0">
                <a:latin typeface="Arabic Typesetting" pitchFamily="66" charset="-78"/>
                <a:cs typeface="Arabic Typesetting" pitchFamily="66" charset="-78"/>
              </a:rPr>
              <a:t>Derivatives</a:t>
            </a:r>
          </a:p>
          <a:p>
            <a:r>
              <a:rPr lang="en-US" dirty="0" smtClean="0">
                <a:latin typeface="Arabic Typesetting" pitchFamily="66" charset="-78"/>
                <a:cs typeface="Arabic Typesetting" pitchFamily="66" charset="-78"/>
              </a:rPr>
              <a:t>Futures</a:t>
            </a:r>
          </a:p>
          <a:p>
            <a:r>
              <a:rPr lang="en-US" dirty="0" smtClean="0">
                <a:latin typeface="Arabic Typesetting" pitchFamily="66" charset="-78"/>
                <a:cs typeface="Arabic Typesetting" pitchFamily="66" charset="-78"/>
              </a:rPr>
              <a:t>Commodities </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3118650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9067800" cy="1470025"/>
          </a:xfrm>
        </p:spPr>
        <p:txBody>
          <a:bodyPr>
            <a:normAutofit fontScale="90000"/>
          </a:bodyPr>
          <a:lstStyle/>
          <a:p>
            <a:pPr algn="l"/>
            <a:r>
              <a:rPr lang="en-US" sz="3600" b="1" dirty="0" smtClean="0">
                <a:latin typeface="Arabic Typesetting" pitchFamily="66" charset="-78"/>
                <a:cs typeface="Arabic Typesetting" pitchFamily="66" charset="-78"/>
              </a:rPr>
              <a:t>Program Trading:    Smart Contracts, FIX tags.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a:t>
            </a:r>
            <a:r>
              <a:rPr lang="en-US" sz="3600" b="1" dirty="0" smtClean="0">
                <a:latin typeface="Arabic Typesetting" pitchFamily="66" charset="-78"/>
                <a:cs typeface="Arabic Typesetting" pitchFamily="66" charset="-78"/>
                <a:hlinkClick r:id="rId3"/>
              </a:rPr>
              <a:t>https://www.onixs.biz/fix-dictionary/4.2/fields_by_tag.html</a:t>
            </a:r>
            <a:r>
              <a:rPr lang="en-US" sz="3600" b="1" dirty="0" smtClean="0">
                <a:latin typeface="Arabic Typesetting" pitchFamily="66" charset="-78"/>
                <a:cs typeface="Arabic Typesetting" pitchFamily="66" charset="-78"/>
              </a:rPr>
              <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a:t>
            </a:r>
            <a:r>
              <a:rPr lang="en-US" sz="3600" b="1" dirty="0" smtClean="0">
                <a:latin typeface="Arabic Typesetting" pitchFamily="66" charset="-78"/>
                <a:cs typeface="Arabic Typesetting" pitchFamily="66" charset="-78"/>
                <a:hlinkClick r:id="rId4"/>
              </a:rPr>
              <a:t>https://quickfixengine.org/c/documentation/</a:t>
            </a:r>
            <a:r>
              <a:rPr lang="en-US" sz="3600" b="1" dirty="0" smtClean="0">
                <a:latin typeface="Arabic Typesetting" pitchFamily="66" charset="-78"/>
                <a:cs typeface="Arabic Typesetting" pitchFamily="66" charset="-78"/>
              </a:rPr>
              <a:t> </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3581849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Smart Contracts, FIX tags.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Regression strategies to identify arbitrage</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352800"/>
            <a:ext cx="6400800" cy="3352800"/>
          </a:xfrm>
        </p:spPr>
        <p:txBody>
          <a:bodyPr>
            <a:normAutofit lnSpcReduction="10000"/>
          </a:bodyPr>
          <a:lstStyle/>
          <a:p>
            <a:r>
              <a:rPr lang="en-US" dirty="0" smtClean="0">
                <a:latin typeface="Arabic Typesetting" pitchFamily="66" charset="-78"/>
                <a:cs typeface="Arabic Typesetting" pitchFamily="66" charset="-78"/>
              </a:rPr>
              <a:t>Cryptocurrency</a:t>
            </a:r>
          </a:p>
          <a:p>
            <a:r>
              <a:rPr lang="en-US" dirty="0" smtClean="0">
                <a:latin typeface="Arabic Typesetting" pitchFamily="66" charset="-78"/>
                <a:cs typeface="Arabic Typesetting" pitchFamily="66" charset="-78"/>
              </a:rPr>
              <a:t>Equities</a:t>
            </a:r>
          </a:p>
          <a:p>
            <a:r>
              <a:rPr lang="en-US" dirty="0" smtClean="0">
                <a:latin typeface="Arabic Typesetting" pitchFamily="66" charset="-78"/>
                <a:cs typeface="Arabic Typesetting" pitchFamily="66" charset="-78"/>
              </a:rPr>
              <a:t>Fixed Income</a:t>
            </a:r>
          </a:p>
          <a:p>
            <a:r>
              <a:rPr lang="en-US" dirty="0" smtClean="0">
                <a:latin typeface="Arabic Typesetting" pitchFamily="66" charset="-78"/>
                <a:cs typeface="Arabic Typesetting" pitchFamily="66" charset="-78"/>
              </a:rPr>
              <a:t>Derivatives</a:t>
            </a:r>
          </a:p>
          <a:p>
            <a:r>
              <a:rPr lang="en-US" dirty="0" smtClean="0">
                <a:latin typeface="Arabic Typesetting" pitchFamily="66" charset="-78"/>
                <a:cs typeface="Arabic Typesetting" pitchFamily="66" charset="-78"/>
              </a:rPr>
              <a:t>Futures</a:t>
            </a:r>
          </a:p>
          <a:p>
            <a:r>
              <a:rPr lang="en-US" dirty="0" smtClean="0">
                <a:latin typeface="Arabic Typesetting" pitchFamily="66" charset="-78"/>
                <a:cs typeface="Arabic Typesetting" pitchFamily="66" charset="-78"/>
              </a:rPr>
              <a:t>Commodities </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1844885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62000"/>
            <a:ext cx="9067800" cy="1470025"/>
          </a:xfrm>
        </p:spPr>
        <p:txBody>
          <a:bodyPr>
            <a:normAutofit/>
          </a:bodyPr>
          <a:lstStyle/>
          <a:p>
            <a:pPr algn="l"/>
            <a:r>
              <a:rPr lang="en-US" sz="3600" b="1" dirty="0" smtClean="0">
                <a:latin typeface="Arabic Typesetting" pitchFamily="66" charset="-78"/>
                <a:cs typeface="Arabic Typesetting" pitchFamily="66" charset="-78"/>
              </a:rPr>
              <a:t>Program Trading:    Market Making.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observe supply and demand to determine values.</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2133600"/>
            <a:ext cx="6400800" cy="3352800"/>
          </a:xfrm>
        </p:spPr>
        <p:txBody>
          <a:bodyPr>
            <a:normAutofit/>
          </a:bodyPr>
          <a:lstStyle/>
          <a:p>
            <a:r>
              <a:rPr lang="en-US" dirty="0" smtClean="0">
                <a:latin typeface="Arabic Typesetting" pitchFamily="66" charset="-78"/>
                <a:cs typeface="Arabic Typesetting" pitchFamily="66" charset="-78"/>
              </a:rPr>
              <a:t>Working with the stack.</a:t>
            </a:r>
          </a:p>
          <a:p>
            <a:r>
              <a:rPr lang="en-US" dirty="0" smtClean="0">
                <a:latin typeface="Arabic Typesetting" pitchFamily="66" charset="-78"/>
                <a:cs typeface="Arabic Typesetting" pitchFamily="66" charset="-78"/>
              </a:rPr>
              <a:t>How to “melt” an iceberg order.</a:t>
            </a:r>
            <a:endParaRPr lang="en-US" dirty="0">
              <a:latin typeface="Arabic Typesetting" pitchFamily="66" charset="-78"/>
              <a:cs typeface="Arabic Typesetting" pitchFamily="66" charset="-78"/>
            </a:endParaRPr>
          </a:p>
        </p:txBody>
      </p:sp>
      <p:pic>
        <p:nvPicPr>
          <p:cNvPr id="368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146"/>
          <a:stretch/>
        </p:blipFill>
        <p:spPr bwMode="auto">
          <a:xfrm>
            <a:off x="76199" y="2819400"/>
            <a:ext cx="711076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1218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62000"/>
            <a:ext cx="9067800" cy="1470025"/>
          </a:xfrm>
        </p:spPr>
        <p:txBody>
          <a:bodyPr>
            <a:normAutofit/>
          </a:bodyPr>
          <a:lstStyle/>
          <a:p>
            <a:pPr algn="l"/>
            <a:r>
              <a:rPr lang="en-US" sz="3600" b="1" dirty="0" smtClean="0">
                <a:latin typeface="Arabic Typesetting" pitchFamily="66" charset="-78"/>
                <a:cs typeface="Arabic Typesetting" pitchFamily="66" charset="-78"/>
              </a:rPr>
              <a:t>Program Trading:    Arbitrage.</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observe bid &amp; ask price arbitrage.</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2133600"/>
            <a:ext cx="6400800" cy="3352800"/>
          </a:xfrm>
        </p:spPr>
        <p:txBody>
          <a:bodyPr>
            <a:normAutofit/>
          </a:bodyPr>
          <a:lstStyle/>
          <a:p>
            <a:r>
              <a:rPr lang="en-US" dirty="0" smtClean="0">
                <a:latin typeface="Arabic Typesetting" pitchFamily="66" charset="-78"/>
                <a:cs typeface="Arabic Typesetting" pitchFamily="66" charset="-78"/>
              </a:rPr>
              <a:t>Working with the stack to identify arbitrage.</a:t>
            </a:r>
          </a:p>
          <a:p>
            <a:r>
              <a:rPr lang="en-US" dirty="0" smtClean="0">
                <a:latin typeface="Arabic Typesetting" pitchFamily="66" charset="-78"/>
                <a:cs typeface="Arabic Typesetting" pitchFamily="66" charset="-78"/>
              </a:rPr>
              <a:t>How to “intelligently” execute an arbitrage order.</a:t>
            </a:r>
            <a:endParaRPr lang="en-US" dirty="0">
              <a:latin typeface="Arabic Typesetting" pitchFamily="66" charset="-78"/>
              <a:cs typeface="Arabic Typesetting" pitchFamily="66" charset="-78"/>
            </a:endParaRP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56" y="2743200"/>
            <a:ext cx="8748140" cy="386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4386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Forecasting Values.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12900"/>
            <a:ext cx="6581775"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5606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Forecasting Values.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2" y="1752600"/>
            <a:ext cx="650557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8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61988"/>
            <a:ext cx="8534400" cy="553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897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sp>
        <p:nvSpPr>
          <p:cNvPr id="3" name="TextBox 2"/>
          <p:cNvSpPr txBox="1"/>
          <p:nvPr/>
        </p:nvSpPr>
        <p:spPr>
          <a:xfrm>
            <a:off x="457200" y="2209800"/>
            <a:ext cx="7239000" cy="2554545"/>
          </a:xfrm>
          <a:prstGeom prst="rect">
            <a:avLst/>
          </a:prstGeom>
          <a:noFill/>
        </p:spPr>
        <p:txBody>
          <a:bodyPr wrap="square" rtlCol="0">
            <a:spAutoFit/>
          </a:bodyPr>
          <a:lstStyle/>
          <a:p>
            <a:r>
              <a:rPr lang="en-US" sz="3200" dirty="0" smtClean="0">
                <a:latin typeface="Arabic Typesetting" pitchFamily="66" charset="-78"/>
                <a:cs typeface="Arabic Typesetting" pitchFamily="66" charset="-78"/>
                <a:hlinkClick r:id="rId3"/>
              </a:rPr>
              <a:t>https://covid.ourworldindata.org/data/owid-covid-data.xlsx</a:t>
            </a:r>
            <a:endParaRPr lang="en-US" sz="3200" dirty="0" smtClean="0">
              <a:latin typeface="Arabic Typesetting" pitchFamily="66" charset="-78"/>
              <a:cs typeface="Arabic Typesetting" pitchFamily="66" charset="-78"/>
            </a:endParaRPr>
          </a:p>
          <a:p>
            <a:pPr marL="457200" indent="-457200">
              <a:buFontTx/>
              <a:buChar char="-"/>
            </a:pPr>
            <a:r>
              <a:rPr lang="en-US" sz="3200" dirty="0" smtClean="0">
                <a:latin typeface="Arabic Typesetting" pitchFamily="66" charset="-78"/>
                <a:cs typeface="Arabic Typesetting" pitchFamily="66" charset="-78"/>
              </a:rPr>
              <a:t>This table has about 250,000 rows of information which we will use to forecast deaths in each country.</a:t>
            </a:r>
          </a:p>
          <a:p>
            <a:pPr marL="457200" indent="-457200">
              <a:buFontTx/>
              <a:buChar char="-"/>
            </a:pPr>
            <a:r>
              <a:rPr lang="en-US" sz="3200" dirty="0" smtClean="0">
                <a:latin typeface="Arabic Typesetting" pitchFamily="66" charset="-78"/>
                <a:cs typeface="Arabic Typesetting" pitchFamily="66" charset="-78"/>
              </a:rPr>
              <a:t>No matter which country you select, your program should be able to pin the number of deaths in the future.</a:t>
            </a:r>
            <a:endParaRPr lang="en-US" sz="32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2416848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1359568"/>
            <a:ext cx="8845857" cy="5473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194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ETL Strategies using Memory Mapped Files</a:t>
            </a:r>
            <a:endParaRPr lang="en-US" sz="3600" b="1" dirty="0">
              <a:latin typeface="Arabic Typesetting" pitchFamily="66" charset="-78"/>
              <a:cs typeface="Arabic Typesetting" pitchFamily="66" charset="-78"/>
            </a:endParaRPr>
          </a:p>
        </p:txBody>
      </p:sp>
      <p:sp>
        <p:nvSpPr>
          <p:cNvPr id="3" name="TextBox 2"/>
          <p:cNvSpPr txBox="1"/>
          <p:nvPr/>
        </p:nvSpPr>
        <p:spPr>
          <a:xfrm>
            <a:off x="304800" y="2514600"/>
            <a:ext cx="8458200" cy="1077218"/>
          </a:xfrm>
          <a:prstGeom prst="rect">
            <a:avLst/>
          </a:prstGeom>
          <a:noFill/>
        </p:spPr>
        <p:txBody>
          <a:bodyPr wrap="square" rtlCol="0">
            <a:spAutoFit/>
          </a:bodyPr>
          <a:lstStyle/>
          <a:p>
            <a:r>
              <a:rPr lang="en-US" sz="3200" b="1" baseline="0" dirty="0" smtClean="0">
                <a:latin typeface="Arabic Typesetting" pitchFamily="66" charset="-78"/>
                <a:cs typeface="Arabic Typesetting" pitchFamily="66" charset="-78"/>
              </a:rPr>
              <a:t>Flat file storage solutions </a:t>
            </a:r>
          </a:p>
          <a:p>
            <a:r>
              <a:rPr lang="en-US" sz="3200" b="1" baseline="0" dirty="0" smtClean="0">
                <a:latin typeface="Arabic Typesetting" pitchFamily="66" charset="-78"/>
                <a:cs typeface="Arabic Typesetting" pitchFamily="66" charset="-78"/>
              </a:rPr>
              <a:t>The advantages over SQL, Mongo, or anything.</a:t>
            </a:r>
          </a:p>
        </p:txBody>
      </p:sp>
    </p:spTree>
    <p:extLst>
      <p:ext uri="{BB962C8B-B14F-4D97-AF65-F5344CB8AC3E}">
        <p14:creationId xmlns:p14="http://schemas.microsoft.com/office/powerpoint/2010/main" val="2792793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ETL Strategies using Memory Mapped Files</a:t>
            </a:r>
            <a:endParaRPr lang="en-US" sz="3600" b="1" dirty="0">
              <a:latin typeface="Arabic Typesetting" pitchFamily="66" charset="-78"/>
              <a:cs typeface="Arabic Typesetting" pitchFamily="66" charset="-78"/>
            </a:endParaRPr>
          </a:p>
        </p:txBody>
      </p:sp>
      <p:sp>
        <p:nvSpPr>
          <p:cNvPr id="3" name="TextBox 2"/>
          <p:cNvSpPr txBox="1"/>
          <p:nvPr/>
        </p:nvSpPr>
        <p:spPr>
          <a:xfrm>
            <a:off x="304800" y="2514600"/>
            <a:ext cx="8458200" cy="2308324"/>
          </a:xfrm>
          <a:prstGeom prst="rect">
            <a:avLst/>
          </a:prstGeom>
          <a:noFill/>
        </p:spPr>
        <p:txBody>
          <a:bodyPr wrap="square" rtlCol="0">
            <a:spAutoFit/>
          </a:bodyPr>
          <a:lstStyle/>
          <a:p>
            <a:r>
              <a:rPr lang="en-US" sz="4800" u="sng" baseline="0" dirty="0" smtClean="0">
                <a:latin typeface="Arabic Typesetting" pitchFamily="66" charset="-78"/>
                <a:cs typeface="Arabic Typesetting" pitchFamily="66" charset="-78"/>
              </a:rPr>
              <a:t>E</a:t>
            </a:r>
            <a:r>
              <a:rPr lang="en-US" sz="4800" baseline="0" dirty="0" smtClean="0">
                <a:latin typeface="Arabic Typesetting" pitchFamily="66" charset="-78"/>
                <a:cs typeface="Arabic Typesetting" pitchFamily="66" charset="-78"/>
              </a:rPr>
              <a:t>xtract</a:t>
            </a:r>
          </a:p>
          <a:p>
            <a:r>
              <a:rPr lang="en-US" sz="4800" u="sng" dirty="0" smtClean="0">
                <a:latin typeface="Arabic Typesetting" pitchFamily="66" charset="-78"/>
                <a:cs typeface="Arabic Typesetting" pitchFamily="66" charset="-78"/>
              </a:rPr>
              <a:t>T</a:t>
            </a:r>
            <a:r>
              <a:rPr lang="en-US" sz="4800" dirty="0" smtClean="0">
                <a:latin typeface="Arabic Typesetting" pitchFamily="66" charset="-78"/>
                <a:cs typeface="Arabic Typesetting" pitchFamily="66" charset="-78"/>
              </a:rPr>
              <a:t>ransform</a:t>
            </a:r>
          </a:p>
          <a:p>
            <a:r>
              <a:rPr lang="en-US" sz="4800" u="sng" baseline="0" dirty="0" smtClean="0">
                <a:latin typeface="Arabic Typesetting" pitchFamily="66" charset="-78"/>
                <a:cs typeface="Arabic Typesetting" pitchFamily="66" charset="-78"/>
              </a:rPr>
              <a:t>L</a:t>
            </a:r>
            <a:r>
              <a:rPr lang="en-US" sz="4800" baseline="0" dirty="0" smtClean="0">
                <a:latin typeface="Arabic Typesetting" pitchFamily="66" charset="-78"/>
                <a:cs typeface="Arabic Typesetting" pitchFamily="66" charset="-78"/>
              </a:rPr>
              <a:t>oad</a:t>
            </a:r>
          </a:p>
        </p:txBody>
      </p:sp>
    </p:spTree>
    <p:extLst>
      <p:ext uri="{BB962C8B-B14F-4D97-AF65-F5344CB8AC3E}">
        <p14:creationId xmlns:p14="http://schemas.microsoft.com/office/powerpoint/2010/main" val="1122889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411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61723"/>
            <a:ext cx="4782614" cy="36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982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534400" cy="923330"/>
          </a:xfrm>
          <a:prstGeom prst="rect">
            <a:avLst/>
          </a:prstGeom>
        </p:spPr>
        <p:txBody>
          <a:bodyPr wrap="square">
            <a:spAutoFit/>
          </a:bodyPr>
          <a:lstStyle/>
          <a:p>
            <a:r>
              <a:rPr lang="en-US" dirty="0">
                <a:hlinkClick r:id="rId2"/>
              </a:rPr>
              <a:t>https://</a:t>
            </a:r>
            <a:r>
              <a:rPr lang="en-US" dirty="0" smtClean="0">
                <a:hlinkClick r:id="rId2"/>
              </a:rPr>
              <a:t>www.interactivebrokers.com/en/trading/tws-offline-installers.php</a:t>
            </a:r>
            <a:endParaRPr lang="en-US" dirty="0" smtClean="0"/>
          </a:p>
          <a:p>
            <a:endParaRPr lang="en-US" dirty="0"/>
          </a:p>
          <a:p>
            <a:r>
              <a:rPr lang="en-US" dirty="0" smtClean="0">
                <a:hlinkClick r:id="rId3"/>
              </a:rPr>
              <a:t>https</a:t>
            </a:r>
            <a:r>
              <a:rPr lang="en-US" dirty="0">
                <a:hlinkClick r:id="rId3"/>
              </a:rPr>
              <a:t>://</a:t>
            </a:r>
            <a:r>
              <a:rPr lang="en-US" dirty="0" smtClean="0">
                <a:hlinkClick r:id="rId3"/>
              </a:rPr>
              <a:t>www.interactivebrokers.com/en/trading/ibgateway-latest.php</a:t>
            </a:r>
            <a:r>
              <a:rPr lang="en-US" dirty="0" smtClean="0"/>
              <a:t> </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0" y="1447800"/>
            <a:ext cx="666750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4021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534400" cy="923330"/>
          </a:xfrm>
          <a:prstGeom prst="rect">
            <a:avLst/>
          </a:prstGeom>
        </p:spPr>
        <p:txBody>
          <a:bodyPr wrap="square">
            <a:spAutoFit/>
          </a:bodyPr>
          <a:lstStyle/>
          <a:p>
            <a:r>
              <a:rPr lang="en-US" dirty="0">
                <a:hlinkClick r:id="rId2"/>
              </a:rPr>
              <a:t>https://</a:t>
            </a:r>
            <a:r>
              <a:rPr lang="en-US" dirty="0" smtClean="0">
                <a:hlinkClick r:id="rId2"/>
              </a:rPr>
              <a:t>www.interactivebrokers.com/en/trading/tws-offline-installers.php</a:t>
            </a:r>
            <a:endParaRPr lang="en-US" dirty="0" smtClean="0"/>
          </a:p>
          <a:p>
            <a:endParaRPr lang="en-US" dirty="0"/>
          </a:p>
          <a:p>
            <a:r>
              <a:rPr lang="en-US" dirty="0" smtClean="0">
                <a:hlinkClick r:id="rId3"/>
              </a:rPr>
              <a:t>https</a:t>
            </a:r>
            <a:r>
              <a:rPr lang="en-US" dirty="0">
                <a:hlinkClick r:id="rId3"/>
              </a:rPr>
              <a:t>://</a:t>
            </a:r>
            <a:r>
              <a:rPr lang="en-US" dirty="0" smtClean="0">
                <a:hlinkClick r:id="rId3"/>
              </a:rPr>
              <a:t>www.interactivebrokers.com/en/trading/ibgateway-latest.php</a:t>
            </a:r>
            <a:r>
              <a:rPr lang="en-US" dirty="0" smtClean="0"/>
              <a:t> </a:t>
            </a:r>
            <a:endParaRPr lang="en-US"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6650" y="1447799"/>
            <a:ext cx="2647950" cy="204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3845041212"/>
              </p:ext>
            </p:extLst>
          </p:nvPr>
        </p:nvGraphicFramePr>
        <p:xfrm>
          <a:off x="152400" y="4114800"/>
          <a:ext cx="8839200" cy="975360"/>
        </p:xfrm>
        <a:graphic>
          <a:graphicData uri="http://schemas.openxmlformats.org/drawingml/2006/table">
            <a:tbl>
              <a:tblPr/>
              <a:tblGrid>
                <a:gridCol w="8620948"/>
                <a:gridCol w="218252"/>
              </a:tblGrid>
              <a:tr h="0">
                <a:tc>
                  <a:txBody>
                    <a:bodyPr/>
                    <a:lstStyle/>
                    <a:p>
                      <a:pPr algn="ctr"/>
                      <a:r>
                        <a:rPr lang="en-US" b="0" dirty="0">
                          <a:solidFill>
                            <a:srgbClr val="444444"/>
                          </a:solidFill>
                          <a:effectLst/>
                          <a:latin typeface="proxima-nova"/>
                        </a:rPr>
                        <a:t>The API Stable for Windows includes the Java, C++, C#/.NET, ActiveX, and DDE APIs, along with sample code and spreadsheets. The API Latest for Windows (v1014) additionally includes the Python API.</a:t>
                      </a:r>
                    </a:p>
                  </a:txBody>
                  <a:tcPr marL="76200" marR="76200" marT="76200" marB="76200" anchor="ctr">
                    <a:lnL>
                      <a:noFill/>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dash"/>
                      <a:round/>
                      <a:headEnd type="none" w="med" len="med"/>
                      <a:tailEnd type="none" w="med" len="med"/>
                    </a:lnB>
                  </a:tcPr>
                </a:tc>
                <a:tc>
                  <a:txBody>
                    <a:bodyPr/>
                    <a:lstStyle/>
                    <a:p>
                      <a:pPr algn="ctr"/>
                      <a:endParaRPr lang="en-US" b="0" dirty="0">
                        <a:solidFill>
                          <a:srgbClr val="000000"/>
                        </a:solidFill>
                        <a:effectLst/>
                        <a:latin typeface="proxima-nova"/>
                      </a:endParaRPr>
                    </a:p>
                  </a:txBody>
                  <a:tcPr marL="76200" marR="76200" marT="76200" marB="76200" anchor="ctr">
                    <a:lnL w="9525" cap="flat" cmpd="sng" algn="ctr">
                      <a:solidFill>
                        <a:srgbClr val="CCCCCC"/>
                      </a:solidFill>
                      <a:prstDash val="solid"/>
                      <a:round/>
                      <a:headEnd type="none" w="med" len="med"/>
                      <a:tailEnd type="none" w="med" len="med"/>
                    </a:lnL>
                    <a:lnR>
                      <a:noFill/>
                    </a:lnR>
                    <a:lnT>
                      <a:noFill/>
                    </a:lnT>
                    <a:lnB w="9525" cap="flat" cmpd="sng" algn="ctr">
                      <a:solidFill>
                        <a:srgbClr val="CCCCCC"/>
                      </a:solidFill>
                      <a:prstDash val="dash"/>
                      <a:round/>
                      <a:headEnd type="none" w="med" len="med"/>
                      <a:tailEnd type="none" w="med" len="med"/>
                    </a:lnB>
                  </a:tcPr>
                </a:tc>
              </a:tr>
            </a:tbl>
          </a:graphicData>
        </a:graphic>
      </p:graphicFrame>
      <p:sp>
        <p:nvSpPr>
          <p:cNvPr id="5" name="Rectangle 1"/>
          <p:cNvSpPr>
            <a:spLocks noChangeArrowheads="1"/>
          </p:cNvSpPr>
          <p:nvPr/>
        </p:nvSpPr>
        <p:spPr bwMode="auto">
          <a:xfrm>
            <a:off x="457200" y="3375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681104397"/>
              </p:ext>
            </p:extLst>
          </p:nvPr>
        </p:nvGraphicFramePr>
        <p:xfrm>
          <a:off x="128446" y="5486400"/>
          <a:ext cx="9015554" cy="1402080"/>
        </p:xfrm>
        <a:graphic>
          <a:graphicData uri="http://schemas.openxmlformats.org/drawingml/2006/table">
            <a:tbl>
              <a:tblPr/>
              <a:tblGrid>
                <a:gridCol w="8798052"/>
                <a:gridCol w="217502"/>
              </a:tblGrid>
              <a:tr h="901148">
                <a:tc>
                  <a:txBody>
                    <a:bodyPr/>
                    <a:lstStyle/>
                    <a:p>
                      <a:pPr algn="ctr"/>
                      <a:r>
                        <a:rPr lang="en-US" b="0" dirty="0">
                          <a:solidFill>
                            <a:srgbClr val="444444"/>
                          </a:solidFill>
                          <a:effectLst/>
                          <a:latin typeface="proxima-nova"/>
                        </a:rPr>
                        <a:t>The API Stable for Mac/Unix (v976) includes the Java and </a:t>
                      </a:r>
                      <a:r>
                        <a:rPr lang="en-US" b="0" dirty="0" err="1">
                          <a:solidFill>
                            <a:srgbClr val="444444"/>
                          </a:solidFill>
                          <a:effectLst/>
                          <a:latin typeface="proxima-nova"/>
                        </a:rPr>
                        <a:t>Posix</a:t>
                      </a:r>
                      <a:r>
                        <a:rPr lang="en-US" b="0" dirty="0">
                          <a:solidFill>
                            <a:srgbClr val="444444"/>
                          </a:solidFill>
                          <a:effectLst/>
                          <a:latin typeface="proxima-nova"/>
                        </a:rPr>
                        <a:t> C++ API source and sample. The API Latest for Mac/Unix (v1014) additionally includes the Python API. (Excel APIs are only available on Windows)</a:t>
                      </a:r>
                    </a:p>
                  </a:txBody>
                  <a:tcPr marL="76200" marR="76200" marT="76200" marB="76200" anchor="ctr">
                    <a:lnL>
                      <a:noFill/>
                    </a:lnL>
                    <a:lnR w="9525" cap="flat" cmpd="sng" algn="ctr">
                      <a:solidFill>
                        <a:srgbClr val="CCCCCC"/>
                      </a:solidFill>
                      <a:prstDash val="solid"/>
                      <a:round/>
                      <a:headEnd type="none" w="med" len="med"/>
                      <a:tailEnd type="none" w="med" len="med"/>
                    </a:lnR>
                    <a:lnT>
                      <a:noFill/>
                    </a:lnT>
                    <a:lnB w="9525" cap="flat" cmpd="sng" algn="ctr">
                      <a:noFill/>
                      <a:prstDash val="dash"/>
                      <a:round/>
                      <a:headEnd type="none" w="med" len="med"/>
                      <a:tailEnd type="none" w="med" len="med"/>
                    </a:lnB>
                  </a:tcPr>
                </a:tc>
                <a:tc>
                  <a:txBody>
                    <a:bodyPr/>
                    <a:lstStyle/>
                    <a:p>
                      <a:endParaRPr lang="en-US"/>
                    </a:p>
                  </a:txBody>
                  <a:tcPr>
                    <a:lnL w="9525" cap="flat" cmpd="sng" algn="ctr">
                      <a:solidFill>
                        <a:srgbClr val="CCCCCC"/>
                      </a:solidFill>
                      <a:prstDash val="solid"/>
                      <a:round/>
                      <a:headEnd type="none" w="med" len="med"/>
                      <a:tailEnd type="none" w="med" len="med"/>
                    </a:lnL>
                    <a:lnR>
                      <a:noFill/>
                    </a:lnR>
                    <a:lnT>
                      <a:noFill/>
                    </a:lnT>
                    <a:lnB w="9525" cap="flat" cmpd="sng" algn="ctr">
                      <a:noFill/>
                      <a:prstDash val="dash"/>
                      <a:round/>
                      <a:headEnd type="none" w="med" len="med"/>
                      <a:tailEnd type="none" w="med" len="med"/>
                    </a:lnB>
                  </a:tcPr>
                </a:tc>
              </a:tr>
              <a:tr h="394252">
                <a:tc gridSpan="2">
                  <a:txBody>
                    <a:bodyPr/>
                    <a:lstStyle/>
                    <a:p>
                      <a:pPr algn="ctr"/>
                      <a:endParaRPr lang="en-US" b="0" dirty="0">
                        <a:solidFill>
                          <a:srgbClr val="000000"/>
                        </a:solidFill>
                        <a:effectLst/>
                        <a:latin typeface="proxima-nova"/>
                      </a:endParaRPr>
                    </a:p>
                  </a:txBody>
                  <a:tcPr marL="76200" marR="76200" marT="76200" marB="76200" anchor="ctr">
                    <a:lnL>
                      <a:noFill/>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dash"/>
                      <a:round/>
                      <a:headEnd type="none" w="med" len="med"/>
                      <a:tailEnd type="none" w="med" len="med"/>
                    </a:lnB>
                  </a:tcPr>
                </a:tc>
                <a:tc hMerge="1">
                  <a:txBody>
                    <a:bodyPr/>
                    <a:lstStyle/>
                    <a:p>
                      <a:endParaRPr lang="en-US"/>
                    </a:p>
                  </a:txBody>
                  <a:tcPr>
                    <a:lnL w="9525" cap="flat" cmpd="sng" algn="ctr">
                      <a:solidFill>
                        <a:srgbClr val="CCCCCC"/>
                      </a:solidFill>
                      <a:prstDash val="solid"/>
                      <a:round/>
                      <a:headEnd type="none" w="med" len="med"/>
                      <a:tailEnd type="none" w="med" len="med"/>
                    </a:lnL>
                    <a:lnR>
                      <a:noFill/>
                    </a:lnR>
                    <a:lnT>
                      <a:noFill/>
                    </a:lnT>
                    <a:lnB w="9525" cap="flat" cmpd="sng" algn="ctr">
                      <a:solidFill>
                        <a:srgbClr val="CCCCCC"/>
                      </a:solidFill>
                      <a:prstDash val="dash"/>
                      <a:round/>
                      <a:headEnd type="none" w="med" len="med"/>
                      <a:tailEnd type="none" w="med" len="med"/>
                    </a:lnB>
                  </a:tcPr>
                </a:tc>
              </a:tr>
            </a:tbl>
          </a:graphicData>
        </a:graphic>
      </p:graphicFrame>
    </p:spTree>
    <p:extLst>
      <p:ext uri="{BB962C8B-B14F-4D97-AF65-F5344CB8AC3E}">
        <p14:creationId xmlns:p14="http://schemas.microsoft.com/office/powerpoint/2010/main" val="3934599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alpha val="33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90678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- 12/7:    Crypto coding with C++</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2416945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alpha val="33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90678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- 12/8:    Crypto coding with C++</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3972075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alpha val="33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90678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- 12/9:    Crypto coding with C++</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1440923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6186309"/>
          </a:xfrm>
          <a:prstGeom prst="rect">
            <a:avLst/>
          </a:prstGeom>
        </p:spPr>
        <p:txBody>
          <a:bodyPr wrap="square">
            <a:spAutoFit/>
          </a:bodyPr>
          <a:lstStyle/>
          <a:p>
            <a:r>
              <a:rPr lang="en-US" sz="3200" b="1" dirty="0" smtClean="0">
                <a:latin typeface="Arabic Typesetting" pitchFamily="66" charset="-78"/>
                <a:cs typeface="Arabic Typesetting" pitchFamily="66" charset="-78"/>
              </a:rPr>
              <a:t>What is an Arbitrageur?</a:t>
            </a:r>
          </a:p>
          <a:p>
            <a:endParaRPr lang="en-US" sz="2400" dirty="0" smtClean="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An </a:t>
            </a:r>
            <a:r>
              <a:rPr lang="en-US" sz="2400" dirty="0">
                <a:latin typeface="Arabic Typesetting" pitchFamily="66" charset="-78"/>
                <a:cs typeface="Arabic Typesetting" pitchFamily="66" charset="-78"/>
              </a:rPr>
              <a:t>arbitrageur is a type of investor who attempts to profit from market inefficiencies. </a:t>
            </a:r>
            <a:endParaRPr lang="en-US" sz="2400" dirty="0" smtClean="0">
              <a:latin typeface="Arabic Typesetting" pitchFamily="66" charset="-78"/>
              <a:cs typeface="Arabic Typesetting" pitchFamily="66" charset="-78"/>
            </a:endParaRPr>
          </a:p>
          <a:p>
            <a:endParaRPr lang="en-US" sz="2400"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These </a:t>
            </a:r>
            <a:r>
              <a:rPr lang="en-US" sz="2400" dirty="0">
                <a:latin typeface="Arabic Typesetting" pitchFamily="66" charset="-78"/>
                <a:cs typeface="Arabic Typesetting" pitchFamily="66" charset="-78"/>
              </a:rPr>
              <a:t>inefficiencies can relate to any aspect of the markets, whether it is price, dividends, or regulation. </a:t>
            </a:r>
            <a:r>
              <a:rPr lang="en-US" sz="2400" b="1" dirty="0">
                <a:latin typeface="Arabic Typesetting" pitchFamily="66" charset="-78"/>
                <a:cs typeface="Arabic Typesetting" pitchFamily="66" charset="-78"/>
              </a:rPr>
              <a:t>The most common form of arbitrage is price</a:t>
            </a:r>
            <a:r>
              <a:rPr lang="en-US" sz="24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r>
              <a:rPr lang="en-US" sz="2400" dirty="0">
                <a:latin typeface="Arabic Typesetting" pitchFamily="66" charset="-78"/>
                <a:cs typeface="Arabic Typesetting" pitchFamily="66" charset="-78"/>
              </a:rPr>
              <a:t>Arbitrageurs exploit price inefficiencies by making simultaneous </a:t>
            </a:r>
            <a:r>
              <a:rPr lang="en-US" sz="2400" dirty="0" smtClean="0">
                <a:latin typeface="Arabic Typesetting" pitchFamily="66" charset="-78"/>
                <a:cs typeface="Arabic Typesetting" pitchFamily="66" charset="-78"/>
              </a:rPr>
              <a:t>trades that </a:t>
            </a:r>
            <a:r>
              <a:rPr lang="en-US" sz="2400" dirty="0">
                <a:latin typeface="Arabic Typesetting" pitchFamily="66" charset="-78"/>
                <a:cs typeface="Arabic Typesetting" pitchFamily="66" charset="-78"/>
              </a:rPr>
              <a:t>offset each other to capture risk-free profits. </a:t>
            </a:r>
            <a:endParaRPr lang="en-US" sz="2400" dirty="0" smtClean="0">
              <a:latin typeface="Arabic Typesetting" pitchFamily="66" charset="-78"/>
              <a:cs typeface="Arabic Typesetting" pitchFamily="66" charset="-78"/>
            </a:endParaRPr>
          </a:p>
          <a:p>
            <a:endParaRPr lang="en-US" sz="2400"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An </a:t>
            </a:r>
            <a:r>
              <a:rPr lang="en-US" sz="2400" dirty="0">
                <a:latin typeface="Arabic Typesetting" pitchFamily="66" charset="-78"/>
                <a:cs typeface="Arabic Typesetting" pitchFamily="66" charset="-78"/>
              </a:rPr>
              <a:t>arbitrageur would, for example, seek out price discrepancies between stocks listed on more than one exchange by buying </a:t>
            </a:r>
            <a:r>
              <a:rPr lang="en-US" sz="2400" dirty="0" smtClean="0">
                <a:latin typeface="Arabic Typesetting" pitchFamily="66" charset="-78"/>
                <a:cs typeface="Arabic Typesetting" pitchFamily="66" charset="-78"/>
              </a:rPr>
              <a:t>undervalued</a:t>
            </a:r>
            <a:r>
              <a:rPr lang="en-US" sz="2400" dirty="0">
                <a:latin typeface="Arabic Typesetting" pitchFamily="66" charset="-78"/>
                <a:cs typeface="Arabic Typesetting" pitchFamily="66" charset="-78"/>
              </a:rPr>
              <a:t> shares on one exchange </a:t>
            </a:r>
            <a:r>
              <a:rPr lang="en-US" sz="2400" dirty="0" smtClean="0">
                <a:latin typeface="Arabic Typesetting" pitchFamily="66" charset="-78"/>
                <a:cs typeface="Arabic Typesetting" pitchFamily="66" charset="-78"/>
              </a:rPr>
              <a:t>and selling short</a:t>
            </a:r>
            <a:r>
              <a:rPr lang="en-US" sz="2400" dirty="0">
                <a:latin typeface="Arabic Typesetting" pitchFamily="66" charset="-78"/>
                <a:cs typeface="Arabic Typesetting" pitchFamily="66" charset="-78"/>
              </a:rPr>
              <a:t> </a:t>
            </a:r>
            <a:r>
              <a:rPr lang="en-US" sz="2400" dirty="0" smtClean="0">
                <a:latin typeface="Arabic Typesetting" pitchFamily="66" charset="-78"/>
                <a:cs typeface="Arabic Typesetting" pitchFamily="66" charset="-78"/>
              </a:rPr>
              <a:t>an equal number overvalued shares </a:t>
            </a:r>
            <a:r>
              <a:rPr lang="en-US" sz="2400" dirty="0">
                <a:latin typeface="Arabic Typesetting" pitchFamily="66" charset="-78"/>
                <a:cs typeface="Arabic Typesetting" pitchFamily="66" charset="-78"/>
              </a:rPr>
              <a:t>on another </a:t>
            </a:r>
            <a:r>
              <a:rPr lang="en-US" sz="2400" dirty="0" smtClean="0">
                <a:latin typeface="Arabic Typesetting" pitchFamily="66" charset="-78"/>
                <a:cs typeface="Arabic Typesetting" pitchFamily="66" charset="-78"/>
              </a:rPr>
              <a:t>exchange.</a:t>
            </a:r>
          </a:p>
          <a:p>
            <a:r>
              <a:rPr lang="en-US" sz="2400" dirty="0" smtClean="0">
                <a:latin typeface="Arabic Typesetting" pitchFamily="66" charset="-78"/>
                <a:cs typeface="Arabic Typesetting" pitchFamily="66" charset="-78"/>
              </a:rPr>
              <a:t>- The goal is to capture risk-free </a:t>
            </a:r>
            <a:r>
              <a:rPr lang="en-US" sz="2400" dirty="0">
                <a:latin typeface="Arabic Typesetting" pitchFamily="66" charset="-78"/>
                <a:cs typeface="Arabic Typesetting" pitchFamily="66" charset="-78"/>
              </a:rPr>
              <a:t>profits as the prices on the two exchanges </a:t>
            </a:r>
            <a:r>
              <a:rPr lang="en-US" sz="2400" dirty="0" smtClean="0">
                <a:latin typeface="Arabic Typesetting" pitchFamily="66" charset="-78"/>
                <a:cs typeface="Arabic Typesetting" pitchFamily="66" charset="-78"/>
              </a:rPr>
              <a:t>converge, and in most cases an arbitrageur, upon discovery, will cause those prices to disappear (momentarily) and re-calibrate to what most people understand as the efficient market hypothesis.</a:t>
            </a:r>
          </a:p>
        </p:txBody>
      </p:sp>
    </p:spTree>
    <p:extLst>
      <p:ext uri="{BB962C8B-B14F-4D97-AF65-F5344CB8AC3E}">
        <p14:creationId xmlns:p14="http://schemas.microsoft.com/office/powerpoint/2010/main" val="3375968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B050">
            <a:alpha val="58000"/>
          </a:srgb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latin typeface="Arabic Typesetting" pitchFamily="66" charset="-78"/>
                <a:cs typeface="Arabic Typesetting" pitchFamily="66" charset="-78"/>
              </a:rPr>
              <a:t>How Markets Endorse New Crypto </a:t>
            </a:r>
            <a:r>
              <a:rPr lang="en-US" sz="3600" dirty="0" smtClean="0">
                <a:latin typeface="Arabic Typesetting" pitchFamily="66" charset="-78"/>
                <a:cs typeface="Arabic Typesetting" pitchFamily="66" charset="-78"/>
              </a:rPr>
              <a:t>Technology</a:t>
            </a:r>
          </a:p>
          <a:p>
            <a:pPr algn="l"/>
            <a:r>
              <a:rPr lang="en-US" sz="3600" dirty="0" smtClean="0">
                <a:latin typeface="Arabic Typesetting" pitchFamily="66" charset="-78"/>
                <a:cs typeface="Arabic Typesetting" pitchFamily="66" charset="-78"/>
              </a:rPr>
              <a:t>- Last week’s assignment.</a:t>
            </a:r>
            <a:endParaRPr lang="en-US" sz="3600" dirty="0">
              <a:latin typeface="Arabic Typesetting" pitchFamily="66" charset="-78"/>
              <a:cs typeface="Arabic Typesetting" pitchFamily="66" charset="-78"/>
            </a:endParaRPr>
          </a:p>
        </p:txBody>
      </p:sp>
      <p:sp>
        <p:nvSpPr>
          <p:cNvPr id="3" name="Subtitle 2"/>
          <p:cNvSpPr txBox="1">
            <a:spLocks/>
          </p:cNvSpPr>
          <p:nvPr/>
        </p:nvSpPr>
        <p:spPr>
          <a:xfrm>
            <a:off x="0" y="3886200"/>
            <a:ext cx="8839200" cy="1752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rgbClr val="FF0000"/>
                </a:solidFill>
                <a:latin typeface="Arabic Typesetting" pitchFamily="66" charset="-78"/>
                <a:cs typeface="Arabic Typesetting" pitchFamily="66" charset="-78"/>
              </a:rPr>
              <a:t>REVIEW STUDENT TWS APPLICATION</a:t>
            </a:r>
          </a:p>
          <a:p>
            <a:r>
              <a:rPr lang="en-US" sz="2400" dirty="0" smtClean="0">
                <a:solidFill>
                  <a:srgbClr val="FF0000"/>
                </a:solidFill>
                <a:latin typeface="Arabic Typesetting" pitchFamily="66" charset="-78"/>
                <a:cs typeface="Arabic Typesetting" pitchFamily="66" charset="-78"/>
              </a:rPr>
              <a:t>DAY ½</a:t>
            </a:r>
          </a:p>
          <a:p>
            <a:r>
              <a:rPr lang="en-US" sz="2400" dirty="0" smtClean="0">
                <a:solidFill>
                  <a:srgbClr val="FF0000"/>
                </a:solidFill>
                <a:latin typeface="Arabic Typesetting" pitchFamily="66" charset="-78"/>
                <a:cs typeface="Arabic Typesetting" pitchFamily="66" charset="-78"/>
              </a:rPr>
              <a:t>DAY 1: HASKELL</a:t>
            </a:r>
          </a:p>
          <a:p>
            <a:r>
              <a:rPr lang="en-US" sz="2400" dirty="0" smtClean="0">
                <a:solidFill>
                  <a:srgbClr val="FF0000"/>
                </a:solidFill>
                <a:latin typeface="Arabic Typesetting" pitchFamily="66" charset="-78"/>
                <a:cs typeface="Arabic Typesetting" pitchFamily="66" charset="-78"/>
              </a:rPr>
              <a:t>DAY 2: GOLANG</a:t>
            </a:r>
          </a:p>
          <a:p>
            <a:r>
              <a:rPr lang="en-US" sz="2400" dirty="0" smtClean="0">
                <a:solidFill>
                  <a:srgbClr val="FF0000"/>
                </a:solidFill>
                <a:latin typeface="Arabic Typesetting" pitchFamily="66" charset="-78"/>
                <a:cs typeface="Arabic Typesetting" pitchFamily="66" charset="-78"/>
              </a:rPr>
              <a:t>DAY 3/ 4/ 5/ </a:t>
            </a:r>
          </a:p>
          <a:p>
            <a:r>
              <a:rPr lang="en-US" sz="2400" dirty="0" smtClean="0">
                <a:solidFill>
                  <a:srgbClr val="FF0000"/>
                </a:solidFill>
                <a:latin typeface="Arabic Typesetting" pitchFamily="66" charset="-78"/>
                <a:cs typeface="Arabic Typesetting" pitchFamily="66" charset="-78"/>
              </a:rPr>
              <a:t>WE WILL BE WORKING ON THE TWS ENHACEMENTS IN </a:t>
            </a:r>
            <a:br>
              <a:rPr lang="en-US" sz="2400" dirty="0" smtClean="0">
                <a:solidFill>
                  <a:srgbClr val="FF0000"/>
                </a:solidFill>
                <a:latin typeface="Arabic Typesetting" pitchFamily="66" charset="-78"/>
                <a:cs typeface="Arabic Typesetting" pitchFamily="66" charset="-78"/>
              </a:rPr>
            </a:br>
            <a:r>
              <a:rPr lang="en-US" sz="2400" dirty="0" smtClean="0">
                <a:solidFill>
                  <a:srgbClr val="FF0000"/>
                </a:solidFill>
                <a:latin typeface="Arabic Typesetting" pitchFamily="66" charset="-78"/>
                <a:cs typeface="Arabic Typesetting" pitchFamily="66" charset="-78"/>
              </a:rPr>
              <a:t>“OTHER PROGRAMMING LANGUAGES.</a:t>
            </a:r>
            <a:endParaRPr lang="en-US" sz="2400" dirty="0">
              <a:solidFill>
                <a:srgbClr val="FF0000"/>
              </a:solidFill>
              <a:latin typeface="Arabic Typesetting" pitchFamily="66" charset="-78"/>
              <a:cs typeface="Arabic Typesetting" pitchFamily="66" charset="-78"/>
            </a:endParaRPr>
          </a:p>
        </p:txBody>
      </p:sp>
      <p:sp>
        <p:nvSpPr>
          <p:cNvPr id="4" name="TextBox 3"/>
          <p:cNvSpPr txBox="1"/>
          <p:nvPr/>
        </p:nvSpPr>
        <p:spPr>
          <a:xfrm>
            <a:off x="4114800" y="1111825"/>
            <a:ext cx="4572000" cy="400110"/>
          </a:xfrm>
          <a:prstGeom prst="rect">
            <a:avLst/>
          </a:prstGeom>
          <a:noFill/>
        </p:spPr>
        <p:txBody>
          <a:bodyPr wrap="square" rtlCol="0">
            <a:spAutoFit/>
          </a:bodyPr>
          <a:lstStyle/>
          <a:p>
            <a:pPr algn="r"/>
            <a:r>
              <a:rPr lang="en-US" sz="2000" i="1" dirty="0" smtClean="0">
                <a:latin typeface="Adobe Caslon Pro" pitchFamily="18" charset="0"/>
              </a:rPr>
              <a:t>Monday, December 12</a:t>
            </a:r>
            <a:r>
              <a:rPr lang="en-US" sz="2000" i="1" baseline="30000" dirty="0" smtClean="0">
                <a:latin typeface="Adobe Caslon Pro" pitchFamily="18" charset="0"/>
              </a:rPr>
              <a:t>th</a:t>
            </a:r>
            <a:r>
              <a:rPr lang="en-US" sz="2000" i="1" dirty="0" smtClean="0">
                <a:latin typeface="Adobe Caslon Pro" pitchFamily="18" charset="0"/>
              </a:rPr>
              <a:t>, 2022</a:t>
            </a:r>
            <a:endParaRPr lang="en-US" sz="2000" i="1" dirty="0">
              <a:latin typeface="Adobe Caslon Pro" pitchFamily="18" charset="0"/>
            </a:endParaRPr>
          </a:p>
        </p:txBody>
      </p:sp>
    </p:spTree>
    <p:extLst>
      <p:ext uri="{BB962C8B-B14F-4D97-AF65-F5344CB8AC3E}">
        <p14:creationId xmlns:p14="http://schemas.microsoft.com/office/powerpoint/2010/main" val="2882801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latin typeface="Arabic Typesetting" pitchFamily="66" charset="-78"/>
                <a:cs typeface="Arabic Typesetting" pitchFamily="66" charset="-78"/>
              </a:rPr>
              <a:t>Coding with other languages</a:t>
            </a:r>
          </a:p>
        </p:txBody>
      </p:sp>
      <p:sp>
        <p:nvSpPr>
          <p:cNvPr id="3" name="Subtitle 2"/>
          <p:cNvSpPr txBox="1">
            <a:spLocks/>
          </p:cNvSpPr>
          <p:nvPr/>
        </p:nvSpPr>
        <p:spPr>
          <a:xfrm>
            <a:off x="32308" y="3600450"/>
            <a:ext cx="7587691" cy="25717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latin typeface="Arabic Typesetting" pitchFamily="66" charset="-78"/>
                <a:cs typeface="Arabic Typesetting" pitchFamily="66" charset="-78"/>
              </a:rPr>
              <a:t>Haskell</a:t>
            </a:r>
          </a:p>
          <a:p>
            <a:r>
              <a:rPr lang="en-US" sz="3600" dirty="0" err="1" smtClean="0">
                <a:latin typeface="Arabic Typesetting" pitchFamily="66" charset="-78"/>
                <a:cs typeface="Arabic Typesetting" pitchFamily="66" charset="-78"/>
              </a:rPr>
              <a:t>Golang</a:t>
            </a:r>
            <a:endParaRPr lang="en-US" sz="3600" dirty="0" smtClean="0">
              <a:latin typeface="Arabic Typesetting" pitchFamily="66" charset="-78"/>
              <a:cs typeface="Arabic Typesetting" pitchFamily="66" charset="-78"/>
            </a:endParaRPr>
          </a:p>
          <a:p>
            <a:r>
              <a:rPr lang="en-US" sz="3600" dirty="0" smtClean="0">
                <a:latin typeface="Arabic Typesetting" pitchFamily="66" charset="-78"/>
                <a:cs typeface="Arabic Typesetting" pitchFamily="66" charset="-78"/>
              </a:rPr>
              <a:t>Python/ C#/ Java Data Structures in the TWS</a:t>
            </a:r>
            <a:endParaRPr lang="en-US" sz="3600" dirty="0">
              <a:latin typeface="Arabic Typesetting" pitchFamily="66" charset="-78"/>
              <a:cs typeface="Arabic Typesetting" pitchFamily="66" charset="-78"/>
            </a:endParaRPr>
          </a:p>
        </p:txBody>
      </p:sp>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4319716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5" name="TextBox 4"/>
          <p:cNvSpPr txBox="1"/>
          <p:nvPr/>
        </p:nvSpPr>
        <p:spPr>
          <a:xfrm>
            <a:off x="381000" y="1371600"/>
            <a:ext cx="8229600" cy="5078313"/>
          </a:xfrm>
          <a:prstGeom prst="rect">
            <a:avLst/>
          </a:prstGeom>
          <a:noFill/>
        </p:spPr>
        <p:txBody>
          <a:bodyPr wrap="square" rtlCol="0">
            <a:spAutoFit/>
          </a:bodyPr>
          <a:lstStyle/>
          <a:p>
            <a:r>
              <a:rPr lang="en-US" b="1" dirty="0" smtClean="0">
                <a:latin typeface="Arabic Typesetting" pitchFamily="66" charset="-78"/>
                <a:cs typeface="Arabic Typesetting" pitchFamily="66" charset="-78"/>
              </a:rPr>
              <a:t>1.    Explicit </a:t>
            </a:r>
            <a:r>
              <a:rPr lang="en-US" b="1" dirty="0">
                <a:latin typeface="Arabic Typesetting" pitchFamily="66" charset="-78"/>
                <a:cs typeface="Arabic Typesetting" pitchFamily="66" charset="-78"/>
              </a:rPr>
              <a:t>Language </a:t>
            </a:r>
          </a:p>
          <a:p>
            <a:r>
              <a:rPr lang="en-US" dirty="0">
                <a:latin typeface="Arabic Typesetting" pitchFamily="66" charset="-78"/>
                <a:cs typeface="Arabic Typesetting" pitchFamily="66" charset="-78"/>
              </a:rPr>
              <a:t>	− In Haskell we will tell our computer "what it is</a:t>
            </a:r>
            <a:r>
              <a:rPr lang="en-US" dirty="0" smtClean="0">
                <a:latin typeface="Arabic Typesetting" pitchFamily="66" charset="-78"/>
                <a:cs typeface="Arabic Typesetting" pitchFamily="66" charset="-78"/>
              </a:rPr>
              <a:t>?“</a:t>
            </a:r>
          </a:p>
          <a:p>
            <a:r>
              <a:rPr lang="en-US" b="1" dirty="0" smtClean="0">
                <a:latin typeface="Arabic Typesetting" pitchFamily="66" charset="-78"/>
                <a:cs typeface="Arabic Typesetting" pitchFamily="66" charset="-78"/>
              </a:rPr>
              <a:t>2.    Laziness </a:t>
            </a:r>
            <a:endParaRPr lang="en-US" b="1" dirty="0">
              <a:latin typeface="Arabic Typesetting" pitchFamily="66" charset="-78"/>
              <a:cs typeface="Arabic Typesetting" pitchFamily="66" charset="-78"/>
            </a:endParaRPr>
          </a:p>
          <a:p>
            <a:r>
              <a:rPr lang="en-US" dirty="0">
                <a:latin typeface="Arabic Typesetting" pitchFamily="66" charset="-78"/>
                <a:cs typeface="Arabic Typesetting" pitchFamily="66" charset="-78"/>
              </a:rPr>
              <a:t>	− Haskell is a lazy language. </a:t>
            </a:r>
          </a:p>
          <a:p>
            <a:r>
              <a:rPr lang="en-US" dirty="0">
                <a:latin typeface="Arabic Typesetting" pitchFamily="66" charset="-78"/>
                <a:cs typeface="Arabic Typesetting" pitchFamily="66" charset="-78"/>
              </a:rPr>
              <a:t>	− Haskell won't evaluate any expression without any reason. </a:t>
            </a:r>
          </a:p>
          <a:p>
            <a:r>
              <a:rPr lang="en-US" dirty="0">
                <a:latin typeface="Arabic Typesetting" pitchFamily="66" charset="-78"/>
                <a:cs typeface="Arabic Typesetting" pitchFamily="66" charset="-78"/>
              </a:rPr>
              <a:t>	− The engine will start working only when it is required to evaluate that specific expression</a:t>
            </a:r>
            <a:r>
              <a:rPr lang="en-US" dirty="0" smtClean="0">
                <a:latin typeface="Arabic Typesetting" pitchFamily="66" charset="-78"/>
                <a:cs typeface="Arabic Typesetting" pitchFamily="66" charset="-78"/>
              </a:rPr>
              <a:t>.</a:t>
            </a:r>
            <a:endParaRPr lang="en-US" dirty="0">
              <a:latin typeface="Arabic Typesetting" pitchFamily="66" charset="-78"/>
              <a:cs typeface="Arabic Typesetting" pitchFamily="66" charset="-78"/>
            </a:endParaRPr>
          </a:p>
          <a:p>
            <a:r>
              <a:rPr lang="en-US" b="1" dirty="0" smtClean="0">
                <a:latin typeface="Arabic Typesetting" pitchFamily="66" charset="-78"/>
                <a:cs typeface="Arabic Typesetting" pitchFamily="66" charset="-78"/>
              </a:rPr>
              <a:t>3.    Executable </a:t>
            </a:r>
            <a:r>
              <a:rPr lang="en-US" b="1" dirty="0">
                <a:latin typeface="Arabic Typesetting" pitchFamily="66" charset="-78"/>
                <a:cs typeface="Arabic Typesetting" pitchFamily="66" charset="-78"/>
              </a:rPr>
              <a:t>Functions </a:t>
            </a:r>
          </a:p>
          <a:p>
            <a:r>
              <a:rPr lang="en-US" dirty="0">
                <a:latin typeface="Arabic Typesetting" pitchFamily="66" charset="-78"/>
                <a:cs typeface="Arabic Typesetting" pitchFamily="66" charset="-78"/>
              </a:rPr>
              <a:t>	− Haskell Applications are a series of functions.</a:t>
            </a:r>
          </a:p>
          <a:p>
            <a:r>
              <a:rPr lang="en-US" dirty="0">
                <a:latin typeface="Arabic Typesetting" pitchFamily="66" charset="-78"/>
                <a:cs typeface="Arabic Typesetting" pitchFamily="66" charset="-78"/>
              </a:rPr>
              <a:t>	− A collection of numerous small Haskell applications can compile into one larger body of "Program".</a:t>
            </a:r>
          </a:p>
          <a:p>
            <a:r>
              <a:rPr lang="en-US" dirty="0">
                <a:latin typeface="Arabic Typesetting" pitchFamily="66" charset="-78"/>
                <a:cs typeface="Arabic Typesetting" pitchFamily="66" charset="-78"/>
              </a:rPr>
              <a:t>	- Think more like a sequence of events</a:t>
            </a:r>
            <a:r>
              <a:rPr lang="en-US" dirty="0" smtClean="0">
                <a:latin typeface="Arabic Typesetting" pitchFamily="66" charset="-78"/>
                <a:cs typeface="Arabic Typesetting" pitchFamily="66" charset="-78"/>
              </a:rPr>
              <a:t>.</a:t>
            </a:r>
          </a:p>
          <a:p>
            <a:endParaRPr lang="en-US" dirty="0">
              <a:latin typeface="Arabic Typesetting" pitchFamily="66" charset="-78"/>
              <a:cs typeface="Arabic Typesetting" pitchFamily="66" charset="-78"/>
            </a:endParaRPr>
          </a:p>
          <a:p>
            <a:r>
              <a:rPr lang="en-US" b="1" dirty="0" smtClean="0">
                <a:latin typeface="Arabic Typesetting" pitchFamily="66" charset="-78"/>
                <a:cs typeface="Arabic Typesetting" pitchFamily="66" charset="-78"/>
              </a:rPr>
              <a:t>4.    Statically </a:t>
            </a:r>
            <a:r>
              <a:rPr lang="en-US" b="1" dirty="0">
                <a:latin typeface="Arabic Typesetting" pitchFamily="66" charset="-78"/>
                <a:cs typeface="Arabic Typesetting" pitchFamily="66" charset="-78"/>
              </a:rPr>
              <a:t>Typed </a:t>
            </a:r>
          </a:p>
          <a:p>
            <a:r>
              <a:rPr lang="en-US" dirty="0">
                <a:latin typeface="Arabic Typesetting" pitchFamily="66" charset="-78"/>
                <a:cs typeface="Arabic Typesetting" pitchFamily="66" charset="-78"/>
              </a:rPr>
              <a:t>	− A series of variables along with their type. </a:t>
            </a:r>
            <a:endParaRPr lang="en-US" dirty="0" smtClean="0">
              <a:latin typeface="Arabic Typesetting" pitchFamily="66" charset="-78"/>
              <a:cs typeface="Arabic Typesetting" pitchFamily="66" charset="-78"/>
            </a:endParaRPr>
          </a:p>
          <a:p>
            <a:endParaRPr lang="en-US" dirty="0">
              <a:latin typeface="Arabic Typesetting" pitchFamily="66" charset="-78"/>
              <a:cs typeface="Arabic Typesetting" pitchFamily="66" charset="-78"/>
            </a:endParaRPr>
          </a:p>
          <a:p>
            <a:r>
              <a:rPr lang="en-US" b="1" dirty="0" smtClean="0">
                <a:latin typeface="Arabic Typesetting" pitchFamily="66" charset="-78"/>
                <a:cs typeface="Arabic Typesetting" pitchFamily="66" charset="-78"/>
              </a:rPr>
              <a:t>5.    Type </a:t>
            </a:r>
            <a:r>
              <a:rPr lang="en-US" b="1" dirty="0">
                <a:latin typeface="Arabic Typesetting" pitchFamily="66" charset="-78"/>
                <a:cs typeface="Arabic Typesetting" pitchFamily="66" charset="-78"/>
              </a:rPr>
              <a:t>interference language. </a:t>
            </a:r>
          </a:p>
          <a:p>
            <a:r>
              <a:rPr lang="en-US" dirty="0">
                <a:latin typeface="Arabic Typesetting" pitchFamily="66" charset="-78"/>
                <a:cs typeface="Arabic Typesetting" pitchFamily="66" charset="-78"/>
              </a:rPr>
              <a:t>	- The Haskell compiler is intelligent enough to figure out the type of the variable declared.</a:t>
            </a:r>
          </a:p>
          <a:p>
            <a:r>
              <a:rPr lang="en-US" dirty="0">
                <a:latin typeface="Arabic Typesetting" pitchFamily="66" charset="-78"/>
                <a:cs typeface="Arabic Typesetting" pitchFamily="66" charset="-78"/>
              </a:rPr>
              <a:t>	- You don't have to explicitly mention the type of the variable used.</a:t>
            </a:r>
          </a:p>
          <a:p>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3222579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1.    EXPLICIT LANGUAGE</a:t>
            </a:r>
            <a:endParaRPr lang="en-US" dirty="0">
              <a:latin typeface="Arabic Typesetting" pitchFamily="66" charset="-78"/>
              <a:cs typeface="Arabic Typesetting" pitchFamily="66" charset="-78"/>
            </a:endParaRPr>
          </a:p>
        </p:txBody>
      </p:sp>
      <p:sp>
        <p:nvSpPr>
          <p:cNvPr id="8" name="TextBox 7"/>
          <p:cNvSpPr txBox="1"/>
          <p:nvPr/>
        </p:nvSpPr>
        <p:spPr>
          <a:xfrm>
            <a:off x="304800" y="3104669"/>
            <a:ext cx="8229600" cy="584775"/>
          </a:xfrm>
          <a:prstGeom prst="rect">
            <a:avLst/>
          </a:prstGeom>
          <a:noFill/>
        </p:spPr>
        <p:txBody>
          <a:bodyPr wrap="square" rtlCol="0">
            <a:spAutoFit/>
          </a:bodyPr>
          <a:lstStyle/>
          <a:p>
            <a:r>
              <a:rPr lang="en-US" sz="3200" dirty="0" smtClean="0">
                <a:latin typeface="Arabic Typesetting" pitchFamily="66" charset="-78"/>
                <a:cs typeface="Arabic Typesetting" pitchFamily="66" charset="-78"/>
              </a:rPr>
              <a:t>We </a:t>
            </a:r>
            <a:r>
              <a:rPr lang="en-US" sz="3200" dirty="0">
                <a:latin typeface="Arabic Typesetting" pitchFamily="66" charset="-78"/>
                <a:cs typeface="Arabic Typesetting" pitchFamily="66" charset="-78"/>
              </a:rPr>
              <a:t>will tell our computer "what it is</a:t>
            </a:r>
            <a:r>
              <a:rPr lang="en-US" sz="3200" dirty="0" smtClean="0">
                <a:latin typeface="Arabic Typesetting" pitchFamily="66" charset="-78"/>
                <a:cs typeface="Arabic Typesetting" pitchFamily="66" charset="-78"/>
              </a:rPr>
              <a:t>?“</a:t>
            </a:r>
          </a:p>
        </p:txBody>
      </p:sp>
    </p:spTree>
    <p:extLst>
      <p:ext uri="{BB962C8B-B14F-4D97-AF65-F5344CB8AC3E}">
        <p14:creationId xmlns:p14="http://schemas.microsoft.com/office/powerpoint/2010/main" val="3330146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2.    LAZINESS</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2062103"/>
          </a:xfrm>
          <a:prstGeom prst="rect">
            <a:avLst/>
          </a:prstGeom>
          <a:noFill/>
        </p:spPr>
        <p:txBody>
          <a:bodyPr wrap="square" rtlCol="0">
            <a:spAutoFit/>
          </a:bodyPr>
          <a:lstStyle/>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Haskell is a lazy language. </a:t>
            </a:r>
          </a:p>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Haskell won't evaluate any expression without any reason. </a:t>
            </a:r>
          </a:p>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The engine will start working only when it is required to evaluate that specific expression.</a:t>
            </a:r>
            <a:endParaRPr lang="en-US" sz="32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2848976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3.    EXECUTABLE FUNCTIONS</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3046988"/>
          </a:xfrm>
          <a:prstGeom prst="rect">
            <a:avLst/>
          </a:prstGeom>
          <a:noFill/>
        </p:spPr>
        <p:txBody>
          <a:bodyPr wrap="square" rtlCol="0">
            <a:spAutoFit/>
          </a:bodyPr>
          <a:lstStyle/>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Haskell Applications are a series of functions.</a:t>
            </a:r>
          </a:p>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A collection of numerous small Haskell applications can compile into one larger body of "Program".</a:t>
            </a:r>
          </a:p>
          <a:p>
            <a:endParaRPr lang="en-US" sz="3200" dirty="0" smtClean="0">
              <a:latin typeface="Arabic Typesetting" pitchFamily="66" charset="-78"/>
              <a:cs typeface="Arabic Typesetting" pitchFamily="66" charset="-78"/>
            </a:endParaRPr>
          </a:p>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Think more like a sequence of events.</a:t>
            </a:r>
          </a:p>
          <a:p>
            <a:endParaRPr lang="en-US" sz="32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3131872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4.    STATICALLY TYPED</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1077218"/>
          </a:xfrm>
          <a:prstGeom prst="rect">
            <a:avLst/>
          </a:prstGeom>
          <a:noFill/>
        </p:spPr>
        <p:txBody>
          <a:bodyPr wrap="square" rtlCol="0">
            <a:spAutoFit/>
          </a:bodyPr>
          <a:lstStyle/>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A series of variables along with their type. </a:t>
            </a:r>
          </a:p>
          <a:p>
            <a:endParaRPr lang="en-US" sz="32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2457809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4.    STATICALLY TYPED</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523220"/>
          </a:xfrm>
          <a:prstGeom prst="rect">
            <a:avLst/>
          </a:prstGeom>
          <a:noFill/>
        </p:spPr>
        <p:txBody>
          <a:bodyPr wrap="square" rtlCol="0">
            <a:spAutoFit/>
          </a:bodyPr>
          <a:lstStyle/>
          <a:p>
            <a:r>
              <a:rPr lang="en-US" sz="2800" dirty="0">
                <a:latin typeface="Arabic Typesetting" pitchFamily="66" charset="-78"/>
                <a:cs typeface="Arabic Typesetting" pitchFamily="66" charset="-78"/>
              </a:rPr>
              <a:t>main = </a:t>
            </a:r>
            <a:r>
              <a:rPr lang="en-US" sz="2800" dirty="0" err="1">
                <a:latin typeface="Arabic Typesetting" pitchFamily="66" charset="-78"/>
                <a:cs typeface="Arabic Typesetting" pitchFamily="66" charset="-78"/>
              </a:rPr>
              <a:t>putStrLn</a:t>
            </a:r>
            <a:r>
              <a:rPr lang="en-US" sz="2800" dirty="0">
                <a:latin typeface="Arabic Typesetting" pitchFamily="66" charset="-78"/>
                <a:cs typeface="Arabic Typesetting" pitchFamily="66" charset="-78"/>
              </a:rPr>
              <a:t> "Hello World \n Go </a:t>
            </a:r>
            <a:r>
              <a:rPr lang="en-US" sz="2800" dirty="0" smtClean="0">
                <a:latin typeface="Arabic Typesetting" pitchFamily="66" charset="-78"/>
                <a:cs typeface="Arabic Typesetting" pitchFamily="66" charset="-78"/>
              </a:rPr>
              <a:t>Blue"</a:t>
            </a:r>
            <a:endParaRPr lang="en-US" sz="2800" dirty="0">
              <a:latin typeface="Arabic Typesetting" pitchFamily="66" charset="-78"/>
              <a:cs typeface="Arabic Typesetting" pitchFamily="66" charset="-78"/>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984656"/>
            <a:ext cx="8280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649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4.    STATICALLY TYPED</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523220"/>
          </a:xfrm>
          <a:prstGeom prst="rect">
            <a:avLst/>
          </a:prstGeom>
          <a:noFill/>
        </p:spPr>
        <p:txBody>
          <a:bodyPr wrap="square" rtlCol="0">
            <a:spAutoFit/>
          </a:bodyPr>
          <a:lstStyle/>
          <a:p>
            <a:r>
              <a:rPr lang="en-US" sz="2800" dirty="0">
                <a:latin typeface="Arabic Typesetting" pitchFamily="66" charset="-78"/>
                <a:cs typeface="Arabic Typesetting" pitchFamily="66" charset="-78"/>
              </a:rPr>
              <a:t>main = </a:t>
            </a:r>
            <a:r>
              <a:rPr lang="en-US" sz="2800" dirty="0" err="1">
                <a:latin typeface="Arabic Typesetting" pitchFamily="66" charset="-78"/>
                <a:cs typeface="Arabic Typesetting" pitchFamily="66" charset="-78"/>
              </a:rPr>
              <a:t>putStrLn</a:t>
            </a:r>
            <a:r>
              <a:rPr lang="en-US" sz="2800" dirty="0">
                <a:latin typeface="Arabic Typesetting" pitchFamily="66" charset="-78"/>
                <a:cs typeface="Arabic Typesetting" pitchFamily="66" charset="-78"/>
              </a:rPr>
              <a:t> "Hello World \n Go Blue!!!"</a:t>
            </a:r>
            <a:endParaRPr lang="en-US" sz="2800" dirty="0">
              <a:latin typeface="Arabic Typesetting" pitchFamily="66" charset="-78"/>
              <a:cs typeface="Arabic Typesetting" pitchFamily="66" charset="-78"/>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87" y="4191000"/>
            <a:ext cx="821700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448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4. </a:t>
            </a:r>
            <a:r>
              <a:rPr lang="en-US" dirty="0">
                <a:latin typeface="Arabic Typesetting" pitchFamily="66" charset="-78"/>
                <a:cs typeface="Arabic Typesetting" pitchFamily="66" charset="-78"/>
              </a:rPr>
              <a:t>.    </a:t>
            </a:r>
            <a:r>
              <a:rPr lang="en-US" dirty="0" smtClean="0">
                <a:latin typeface="Arabic Typesetting" pitchFamily="66" charset="-78"/>
                <a:cs typeface="Arabic Typesetting" pitchFamily="66" charset="-78"/>
              </a:rPr>
              <a:t>TYPE INTERFERENCE LANGUAGE</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1815882"/>
          </a:xfrm>
          <a:prstGeom prst="rect">
            <a:avLst/>
          </a:prstGeom>
          <a:noFill/>
        </p:spPr>
        <p:txBody>
          <a:bodyPr wrap="square" rtlCol="0">
            <a:spAutoFit/>
          </a:bodyPr>
          <a:lstStyle/>
          <a:p>
            <a:r>
              <a:rPr lang="en-US" sz="2800" dirty="0">
                <a:latin typeface="Arabic Typesetting" pitchFamily="66" charset="-78"/>
                <a:cs typeface="Arabic Typesetting" pitchFamily="66" charset="-78"/>
              </a:rPr>
              <a:t>- The Haskell compiler is intelligent enough to figure out the type of the variable declared.</a:t>
            </a:r>
          </a:p>
          <a:p>
            <a:r>
              <a:rPr lang="en-US" sz="2800" dirty="0" smtClean="0">
                <a:latin typeface="Arabic Typesetting" pitchFamily="66" charset="-78"/>
                <a:cs typeface="Arabic Typesetting" pitchFamily="66" charset="-78"/>
              </a:rPr>
              <a:t>    </a:t>
            </a:r>
          </a:p>
          <a:p>
            <a:r>
              <a:rPr lang="en-US" sz="2800" dirty="0" smtClean="0">
                <a:latin typeface="Arabic Typesetting" pitchFamily="66" charset="-78"/>
                <a:cs typeface="Arabic Typesetting" pitchFamily="66" charset="-78"/>
              </a:rPr>
              <a:t>- </a:t>
            </a:r>
            <a:r>
              <a:rPr lang="en-US" sz="2800" dirty="0">
                <a:latin typeface="Arabic Typesetting" pitchFamily="66" charset="-78"/>
                <a:cs typeface="Arabic Typesetting" pitchFamily="66" charset="-78"/>
              </a:rPr>
              <a:t>You don't have to explicitly mention the type of the variable used.</a:t>
            </a:r>
            <a:endParaRPr lang="en-US" sz="2800" dirty="0">
              <a:latin typeface="Arabic Typesetting" pitchFamily="66" charset="-78"/>
              <a:cs typeface="Arabic Typesetting" pitchFamily="66" charset="-78"/>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73" y="5334000"/>
            <a:ext cx="8280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693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4647426"/>
          </a:xfrm>
          <a:prstGeom prst="rect">
            <a:avLst/>
          </a:prstGeom>
        </p:spPr>
        <p:txBody>
          <a:bodyPr wrap="square">
            <a:spAutoFit/>
          </a:bodyPr>
          <a:lstStyle/>
          <a:p>
            <a:r>
              <a:rPr lang="en-US" sz="3200" b="1" dirty="0" smtClean="0">
                <a:latin typeface="Arabic Typesetting" pitchFamily="66" charset="-78"/>
                <a:cs typeface="Arabic Typesetting" pitchFamily="66" charset="-78"/>
              </a:rPr>
              <a:t>What is an Arbitrageur?</a:t>
            </a:r>
          </a:p>
          <a:p>
            <a:endParaRPr lang="en-US" sz="2400" b="1" dirty="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In nearly all instances, the cause of arbitrage is on the basis of private information known by the arbitrageur, and ex-post facto (having executed the trades) can boast of the discovery of those inefficiencies, maybe 10-years later. </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For example, a “would be” arbitrageur may use information about an impending takeover to buy up a company's stock and profit from the subsequent price appreciation. Which is known as “merger arbitrage” and is not in any sense a true “Arbitrage”.</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Arbitrage generally is the concept of purchasing an identical financial vehicle at a lower price than all other market participants.</a:t>
            </a:r>
          </a:p>
        </p:txBody>
      </p:sp>
    </p:spTree>
    <p:extLst>
      <p:ext uri="{BB962C8B-B14F-4D97-AF65-F5344CB8AC3E}">
        <p14:creationId xmlns:p14="http://schemas.microsoft.com/office/powerpoint/2010/main" val="8191802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646331"/>
          </a:xfrm>
          <a:prstGeom prst="rect">
            <a:avLst/>
          </a:prstGeom>
        </p:spPr>
        <p:txBody>
          <a:bodyPr wrap="square">
            <a:spAutoFit/>
          </a:bodyPr>
          <a:lstStyle/>
          <a:p>
            <a:pPr algn="ctr"/>
            <a:r>
              <a:rPr lang="en-US" sz="3600" dirty="0">
                <a:latin typeface="Arabic Typesetting" pitchFamily="66" charset="-78"/>
                <a:cs typeface="Arabic Typesetting" pitchFamily="66" charset="-78"/>
              </a:rPr>
              <a:t> </a:t>
            </a:r>
            <a:r>
              <a:rPr lang="en-US" sz="3600" dirty="0">
                <a:latin typeface="Arabic Typesetting" pitchFamily="66" charset="-78"/>
                <a:cs typeface="Arabic Typesetting" pitchFamily="66" charset="-78"/>
                <a:hlinkClick r:id="rId3"/>
              </a:rPr>
              <a:t>https://www.haskell.org/downloads</a:t>
            </a:r>
            <a:endParaRPr lang="en-US" sz="36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3498903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5"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ENVIRONMENT</a:t>
            </a:r>
            <a:endParaRPr lang="en-US" dirty="0">
              <a:latin typeface="Arabic Typesetting" pitchFamily="66" charset="-78"/>
              <a:cs typeface="Arabic Typesetting" pitchFamily="66" charset="-78"/>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737181"/>
            <a:ext cx="8632196" cy="315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951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2862322"/>
          </a:xfrm>
          <a:prstGeom prst="rect">
            <a:avLst/>
          </a:prstGeom>
        </p:spPr>
        <p:txBody>
          <a:bodyPr wrap="square">
            <a:spAutoFit/>
          </a:bodyPr>
          <a:lstStyle/>
          <a:p>
            <a:r>
              <a:rPr lang="en-US" sz="3600" dirty="0" smtClean="0">
                <a:latin typeface="Arabic Typesetting" pitchFamily="66" charset="-78"/>
                <a:cs typeface="Arabic Typesetting" pitchFamily="66" charset="-78"/>
              </a:rPr>
              <a:t>I will be doing this in POWERSHELL.</a:t>
            </a:r>
          </a:p>
          <a:p>
            <a:r>
              <a:rPr lang="en-US" sz="3600" dirty="0" smtClean="0">
                <a:latin typeface="Arabic Typesetting" pitchFamily="66" charset="-78"/>
                <a:cs typeface="Arabic Typesetting" pitchFamily="66" charset="-78"/>
              </a:rPr>
              <a:t>&gt; YOU CAN USE ANY OTHER IDE OR USE AN ONLINE IDE FOR THE PROJECT WE WILL BE DOING IN CLASS.</a:t>
            </a:r>
            <a:r>
              <a:rPr lang="en-US" sz="3600" dirty="0">
                <a:latin typeface="Arabic Typesetting" pitchFamily="66" charset="-78"/>
                <a:cs typeface="Arabic Typesetting" pitchFamily="66" charset="-78"/>
              </a:rPr>
              <a:t> </a:t>
            </a:r>
            <a:endParaRPr lang="en-US" sz="3600" dirty="0" smtClean="0">
              <a:latin typeface="Arabic Typesetting" pitchFamily="66" charset="-78"/>
              <a:cs typeface="Arabic Typesetting" pitchFamily="66" charset="-78"/>
            </a:endParaRPr>
          </a:p>
          <a:p>
            <a:pPr algn="ctr"/>
            <a:r>
              <a:rPr lang="en-US" sz="3600" dirty="0" smtClean="0">
                <a:latin typeface="Arabic Typesetting" pitchFamily="66" charset="-78"/>
                <a:cs typeface="Arabic Typesetting" pitchFamily="66" charset="-78"/>
                <a:hlinkClick r:id="rId3"/>
              </a:rPr>
              <a:t>https</a:t>
            </a:r>
            <a:r>
              <a:rPr lang="en-US" sz="3600" dirty="0">
                <a:latin typeface="Arabic Typesetting" pitchFamily="66" charset="-78"/>
                <a:cs typeface="Arabic Typesetting" pitchFamily="66" charset="-78"/>
                <a:hlinkClick r:id="rId3"/>
              </a:rPr>
              <a:t>://www.haskell.org/downloads</a:t>
            </a:r>
            <a:endParaRPr lang="en-US" sz="36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178709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2" name="Rectangle 1"/>
          <p:cNvSpPr/>
          <p:nvPr/>
        </p:nvSpPr>
        <p:spPr>
          <a:xfrm>
            <a:off x="76200" y="2209800"/>
            <a:ext cx="8991600" cy="461665"/>
          </a:xfrm>
          <a:prstGeom prst="rect">
            <a:avLst/>
          </a:prstGeom>
        </p:spPr>
        <p:txBody>
          <a:bodyPr wrap="square">
            <a:spAutoFit/>
          </a:bodyPr>
          <a:lstStyle/>
          <a:p>
            <a:r>
              <a:rPr lang="en-US" sz="2400" dirty="0" smtClean="0">
                <a:hlinkClick r:id="rId3"/>
              </a:rPr>
              <a:t>https</a:t>
            </a:r>
            <a:r>
              <a:rPr lang="en-US" sz="2400" dirty="0">
                <a:hlinkClick r:id="rId3"/>
              </a:rPr>
              <a:t>://</a:t>
            </a:r>
            <a:r>
              <a:rPr lang="en-US" sz="2400" dirty="0" smtClean="0">
                <a:hlinkClick r:id="rId3"/>
              </a:rPr>
              <a:t>www.haskell.org/platform/mac.html</a:t>
            </a:r>
            <a:endParaRPr lang="en-US" sz="2400" dirty="0" smtClean="0"/>
          </a:p>
        </p:txBody>
      </p:sp>
      <p:sp>
        <p:nvSpPr>
          <p:cNvPr id="5"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MAC</a:t>
            </a:r>
          </a:p>
          <a:p>
            <a:pPr algn="l"/>
            <a:endParaRPr lang="en-US" dirty="0">
              <a:latin typeface="Arabic Typesetting" pitchFamily="66" charset="-78"/>
              <a:cs typeface="Arabic Typesetting" pitchFamily="66" charset="-78"/>
            </a:endParaRPr>
          </a:p>
        </p:txBody>
      </p:sp>
      <p:sp>
        <p:nvSpPr>
          <p:cNvPr id="6" name="Title 3"/>
          <p:cNvSpPr txBox="1">
            <a:spLocks/>
          </p:cNvSpPr>
          <p:nvPr/>
        </p:nvSpPr>
        <p:spPr>
          <a:xfrm>
            <a:off x="93552" y="29718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WINDOWS</a:t>
            </a:r>
          </a:p>
          <a:p>
            <a:pPr algn="l"/>
            <a:endParaRPr lang="en-US" dirty="0">
              <a:latin typeface="Arabic Typesetting" pitchFamily="66" charset="-78"/>
              <a:cs typeface="Arabic Typesetting" pitchFamily="66" charset="-78"/>
            </a:endParaRPr>
          </a:p>
        </p:txBody>
      </p:sp>
      <p:sp>
        <p:nvSpPr>
          <p:cNvPr id="7" name="Rectangle 6"/>
          <p:cNvSpPr/>
          <p:nvPr/>
        </p:nvSpPr>
        <p:spPr>
          <a:xfrm>
            <a:off x="76200" y="3643265"/>
            <a:ext cx="8991600" cy="461665"/>
          </a:xfrm>
          <a:prstGeom prst="rect">
            <a:avLst/>
          </a:prstGeom>
        </p:spPr>
        <p:txBody>
          <a:bodyPr wrap="square">
            <a:spAutoFit/>
          </a:bodyPr>
          <a:lstStyle/>
          <a:p>
            <a:r>
              <a:rPr lang="en-US" sz="2400" dirty="0">
                <a:hlinkClick r:id="rId4"/>
              </a:rPr>
              <a:t>https://www.haskell.org/platform/windows.html</a:t>
            </a:r>
            <a:endParaRPr lang="en-US" sz="2400" dirty="0" smtClean="0"/>
          </a:p>
        </p:txBody>
      </p:sp>
      <p:sp>
        <p:nvSpPr>
          <p:cNvPr id="8" name="Title 3"/>
          <p:cNvSpPr txBox="1">
            <a:spLocks/>
          </p:cNvSpPr>
          <p:nvPr/>
        </p:nvSpPr>
        <p:spPr>
          <a:xfrm>
            <a:off x="56584" y="4724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LINUX</a:t>
            </a:r>
          </a:p>
          <a:p>
            <a:pPr algn="l"/>
            <a:endParaRPr lang="en-US" dirty="0" smtClean="0">
              <a:latin typeface="Arabic Typesetting" pitchFamily="66" charset="-78"/>
              <a:cs typeface="Arabic Typesetting" pitchFamily="66" charset="-78"/>
            </a:endParaRPr>
          </a:p>
          <a:p>
            <a:pPr algn="l"/>
            <a:endParaRPr lang="en-US" dirty="0">
              <a:latin typeface="Arabic Typesetting" pitchFamily="66" charset="-78"/>
              <a:cs typeface="Arabic Typesetting" pitchFamily="66" charset="-78"/>
            </a:endParaRPr>
          </a:p>
        </p:txBody>
      </p:sp>
      <p:sp>
        <p:nvSpPr>
          <p:cNvPr id="9" name="Rectangle 8"/>
          <p:cNvSpPr/>
          <p:nvPr/>
        </p:nvSpPr>
        <p:spPr>
          <a:xfrm>
            <a:off x="56584" y="5015682"/>
            <a:ext cx="8991600" cy="461665"/>
          </a:xfrm>
          <a:prstGeom prst="rect">
            <a:avLst/>
          </a:prstGeom>
        </p:spPr>
        <p:txBody>
          <a:bodyPr wrap="square">
            <a:spAutoFit/>
          </a:bodyPr>
          <a:lstStyle/>
          <a:p>
            <a:r>
              <a:rPr lang="en-US" sz="2400" dirty="0" smtClean="0">
                <a:hlinkClick r:id="rId5"/>
              </a:rPr>
              <a:t>https://www.haskell.org/platform/linux.html</a:t>
            </a:r>
            <a:endParaRPr lang="en-US" sz="2400" dirty="0" smtClean="0"/>
          </a:p>
        </p:txBody>
      </p:sp>
    </p:spTree>
    <p:extLst>
      <p:ext uri="{BB962C8B-B14F-4D97-AF65-F5344CB8AC3E}">
        <p14:creationId xmlns:p14="http://schemas.microsoft.com/office/powerpoint/2010/main" val="19723768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COMMENTING  OUT BLOCKS</a:t>
            </a:r>
            <a:endParaRPr lang="en-US" dirty="0">
              <a:latin typeface="Arabic Typesetting" pitchFamily="66" charset="-78"/>
              <a:cs typeface="Arabic Typesetting" pitchFamily="66" charset="-78"/>
            </a:endParaRPr>
          </a:p>
        </p:txBody>
      </p:sp>
      <p:sp>
        <p:nvSpPr>
          <p:cNvPr id="3" name="TextBox 2"/>
          <p:cNvSpPr txBox="1"/>
          <p:nvPr/>
        </p:nvSpPr>
        <p:spPr>
          <a:xfrm>
            <a:off x="152400" y="1371600"/>
            <a:ext cx="8610600" cy="3693319"/>
          </a:xfrm>
          <a:prstGeom prst="rect">
            <a:avLst/>
          </a:prstGeom>
          <a:noFill/>
        </p:spPr>
        <p:txBody>
          <a:bodyPr wrap="square" rtlCol="0">
            <a:spAutoFit/>
          </a:bodyPr>
          <a:lstStyle/>
          <a:p>
            <a:endParaRPr lang="en-US" dirty="0">
              <a:latin typeface="Arial" pitchFamily="34" charset="0"/>
              <a:cs typeface="Arial" pitchFamily="34" charset="0"/>
            </a:endParaRPr>
          </a:p>
          <a:p>
            <a:r>
              <a:rPr lang="en-US" dirty="0">
                <a:latin typeface="Arial" pitchFamily="34" charset="0"/>
                <a:cs typeface="Arial" pitchFamily="34" charset="0"/>
              </a:rPr>
              <a:t>-- EXPLICIT/ LITERAL EXPRESSIONS</a:t>
            </a:r>
          </a:p>
          <a:p>
            <a:r>
              <a:rPr lang="en-US" dirty="0" err="1">
                <a:latin typeface="Arial" pitchFamily="34" charset="0"/>
                <a:cs typeface="Arial" pitchFamily="34" charset="0"/>
              </a:rPr>
              <a:t>addIntegers</a:t>
            </a:r>
            <a:r>
              <a:rPr lang="en-US" dirty="0">
                <a:latin typeface="Arial" pitchFamily="34" charset="0"/>
                <a:cs typeface="Arial" pitchFamily="34" charset="0"/>
              </a:rPr>
              <a:t> :: Integer -&gt; Integer -&gt; Integer</a:t>
            </a:r>
          </a:p>
          <a:p>
            <a:r>
              <a:rPr lang="en-US" dirty="0" err="1">
                <a:latin typeface="Arial" pitchFamily="34" charset="0"/>
                <a:cs typeface="Arial" pitchFamily="34" charset="0"/>
              </a:rPr>
              <a:t>addIntegers</a:t>
            </a:r>
            <a:r>
              <a:rPr lang="en-US" dirty="0">
                <a:latin typeface="Arial" pitchFamily="34" charset="0"/>
                <a:cs typeface="Arial" pitchFamily="34" charset="0"/>
              </a:rPr>
              <a:t> x y = x + y</a:t>
            </a:r>
          </a:p>
          <a:p>
            <a:endParaRPr lang="en-US" dirty="0">
              <a:latin typeface="Arial" pitchFamily="34" charset="0"/>
              <a:cs typeface="Arial" pitchFamily="34" charset="0"/>
            </a:endParaRPr>
          </a:p>
          <a:p>
            <a:r>
              <a:rPr lang="en-US" dirty="0">
                <a:latin typeface="Arial" pitchFamily="34" charset="0"/>
                <a:cs typeface="Arial" pitchFamily="34" charset="0"/>
              </a:rPr>
              <a:t>-- PROGRAM</a:t>
            </a:r>
          </a:p>
          <a:p>
            <a:r>
              <a:rPr lang="en-US" dirty="0">
                <a:latin typeface="Arial" pitchFamily="34" charset="0"/>
                <a:cs typeface="Arial" pitchFamily="34" charset="0"/>
              </a:rPr>
              <a:t>main :: IO ()</a:t>
            </a:r>
          </a:p>
          <a:p>
            <a:r>
              <a:rPr lang="en-US" dirty="0">
                <a:latin typeface="Arial" pitchFamily="34" charset="0"/>
                <a:cs typeface="Arial" pitchFamily="34" charset="0"/>
              </a:rPr>
              <a:t>main =  do</a:t>
            </a:r>
          </a:p>
          <a:p>
            <a:endParaRPr lang="en-US" dirty="0">
              <a:latin typeface="Arial" pitchFamily="34" charset="0"/>
              <a:cs typeface="Arial" pitchFamily="34" charset="0"/>
            </a:endParaRPr>
          </a:p>
          <a:p>
            <a:r>
              <a:rPr lang="en-US" dirty="0">
                <a:latin typeface="Arial" pitchFamily="34" charset="0"/>
                <a:cs typeface="Arial" pitchFamily="34" charset="0"/>
              </a:rPr>
              <a:t>-- THIS "</a:t>
            </a:r>
            <a:r>
              <a:rPr lang="en-US" dirty="0" err="1">
                <a:latin typeface="Arial" pitchFamily="34" charset="0"/>
                <a:cs typeface="Arial" pitchFamily="34" charset="0"/>
              </a:rPr>
              <a:t>putStr</a:t>
            </a:r>
            <a:r>
              <a:rPr lang="en-US" dirty="0">
                <a:latin typeface="Arial" pitchFamily="34" charset="0"/>
                <a:cs typeface="Arial" pitchFamily="34" charset="0"/>
              </a:rPr>
              <a:t> command will do whatever you tell the teleprompter to write immediately.</a:t>
            </a:r>
          </a:p>
          <a:p>
            <a:r>
              <a:rPr lang="en-US" dirty="0" err="1">
                <a:latin typeface="Arial" pitchFamily="34" charset="0"/>
                <a:cs typeface="Arial" pitchFamily="34" charset="0"/>
              </a:rPr>
              <a:t>putStr</a:t>
            </a:r>
            <a:r>
              <a:rPr lang="en-US" dirty="0">
                <a:latin typeface="Arial" pitchFamily="34" charset="0"/>
                <a:cs typeface="Arial" pitchFamily="34" charset="0"/>
              </a:rPr>
              <a:t> "Sum of x + y = "</a:t>
            </a:r>
          </a:p>
          <a:p>
            <a:r>
              <a:rPr lang="en-US" dirty="0">
                <a:latin typeface="Arial" pitchFamily="34" charset="0"/>
                <a:cs typeface="Arial" pitchFamily="34" charset="0"/>
              </a:rPr>
              <a:t>print(</a:t>
            </a:r>
            <a:r>
              <a:rPr lang="en-US" dirty="0" err="1">
                <a:latin typeface="Arial" pitchFamily="34" charset="0"/>
                <a:cs typeface="Arial" pitchFamily="34" charset="0"/>
              </a:rPr>
              <a:t>addIntegers</a:t>
            </a:r>
            <a:r>
              <a:rPr lang="en-US" dirty="0">
                <a:latin typeface="Arial" pitchFamily="34" charset="0"/>
                <a:cs typeface="Arial" pitchFamily="34" charset="0"/>
              </a:rPr>
              <a:t> 2 2)</a:t>
            </a:r>
          </a:p>
        </p:txBody>
      </p:sp>
    </p:spTree>
    <p:extLst>
      <p:ext uri="{BB962C8B-B14F-4D97-AF65-F5344CB8AC3E}">
        <p14:creationId xmlns:p14="http://schemas.microsoft.com/office/powerpoint/2010/main" val="39631960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COMMENTING  OUT BLOCKS</a:t>
            </a:r>
            <a:endParaRPr lang="en-US" dirty="0">
              <a:latin typeface="Arabic Typesetting" pitchFamily="66" charset="-78"/>
              <a:cs typeface="Arabic Typesetting" pitchFamily="66" charset="-78"/>
            </a:endParaRPr>
          </a:p>
        </p:txBody>
      </p:sp>
      <p:sp>
        <p:nvSpPr>
          <p:cNvPr id="3" name="TextBox 2"/>
          <p:cNvSpPr txBox="1"/>
          <p:nvPr/>
        </p:nvSpPr>
        <p:spPr>
          <a:xfrm>
            <a:off x="152400" y="1371600"/>
            <a:ext cx="8610600" cy="3354765"/>
          </a:xfrm>
          <a:prstGeom prst="rect">
            <a:avLst/>
          </a:prstGeom>
          <a:noFill/>
        </p:spPr>
        <p:txBody>
          <a:bodyPr wrap="square" rtlCol="0">
            <a:spAutoFit/>
          </a:bodyPr>
          <a:lstStyle/>
          <a:p>
            <a:endParaRPr lang="en-US" dirty="0">
              <a:latin typeface="Arial" pitchFamily="34" charset="0"/>
              <a:cs typeface="Arial" pitchFamily="34" charset="0"/>
            </a:endParaRPr>
          </a:p>
          <a:p>
            <a:r>
              <a:rPr lang="en-US" b="1" dirty="0">
                <a:latin typeface="Arial" pitchFamily="34" charset="0"/>
                <a:cs typeface="Arial" pitchFamily="34" charset="0"/>
              </a:rPr>
              <a:t>-- EXPLICIT/ LITERAL EXPRESSIONS</a:t>
            </a:r>
          </a:p>
          <a:p>
            <a:r>
              <a:rPr lang="en-US" dirty="0" err="1">
                <a:latin typeface="Arial" pitchFamily="34" charset="0"/>
                <a:cs typeface="Arial" pitchFamily="34" charset="0"/>
              </a:rPr>
              <a:t>addIntegers</a:t>
            </a:r>
            <a:r>
              <a:rPr lang="en-US" dirty="0">
                <a:latin typeface="Arial" pitchFamily="34" charset="0"/>
                <a:cs typeface="Arial" pitchFamily="34" charset="0"/>
              </a:rPr>
              <a:t> :: Integer -&gt; Integer -&gt; Integer</a:t>
            </a:r>
          </a:p>
          <a:p>
            <a:r>
              <a:rPr lang="en-US" dirty="0" err="1">
                <a:latin typeface="Arial" pitchFamily="34" charset="0"/>
                <a:cs typeface="Arial" pitchFamily="34" charset="0"/>
              </a:rPr>
              <a:t>addIntegers</a:t>
            </a:r>
            <a:r>
              <a:rPr lang="en-US" dirty="0">
                <a:latin typeface="Arial" pitchFamily="34" charset="0"/>
                <a:cs typeface="Arial" pitchFamily="34" charset="0"/>
              </a:rPr>
              <a:t> x y = x + y</a:t>
            </a:r>
          </a:p>
          <a:p>
            <a:endParaRPr lang="en-US" dirty="0">
              <a:latin typeface="Arial" pitchFamily="34" charset="0"/>
              <a:cs typeface="Arial" pitchFamily="34" charset="0"/>
            </a:endParaRPr>
          </a:p>
          <a:p>
            <a:r>
              <a:rPr lang="en-US" b="1" dirty="0">
                <a:latin typeface="Arial" pitchFamily="34" charset="0"/>
                <a:cs typeface="Arial" pitchFamily="34" charset="0"/>
              </a:rPr>
              <a:t>-- PROGRAM</a:t>
            </a:r>
          </a:p>
          <a:p>
            <a:r>
              <a:rPr lang="en-US" b="1" dirty="0">
                <a:latin typeface="Arial" pitchFamily="34" charset="0"/>
                <a:cs typeface="Arial" pitchFamily="34" charset="0"/>
              </a:rPr>
              <a:t>main</a:t>
            </a:r>
            <a:r>
              <a:rPr lang="en-US" dirty="0">
                <a:latin typeface="Arial" pitchFamily="34" charset="0"/>
                <a:cs typeface="Arial" pitchFamily="34" charset="0"/>
              </a:rPr>
              <a:t> :: IO ()</a:t>
            </a:r>
          </a:p>
          <a:p>
            <a:r>
              <a:rPr lang="en-US" b="1" dirty="0">
                <a:latin typeface="Arial" pitchFamily="34" charset="0"/>
                <a:cs typeface="Arial" pitchFamily="34" charset="0"/>
              </a:rPr>
              <a:t>main</a:t>
            </a:r>
            <a:r>
              <a:rPr lang="en-US" dirty="0">
                <a:latin typeface="Arial" pitchFamily="34" charset="0"/>
                <a:cs typeface="Arial" pitchFamily="34" charset="0"/>
              </a:rPr>
              <a:t> =  do</a:t>
            </a:r>
          </a:p>
          <a:p>
            <a:endParaRPr lang="en-US" dirty="0">
              <a:latin typeface="Arial" pitchFamily="34" charset="0"/>
              <a:cs typeface="Arial" pitchFamily="34" charset="0"/>
            </a:endParaRPr>
          </a:p>
          <a:p>
            <a:r>
              <a:rPr lang="en-US" sz="1400" b="1" dirty="0">
                <a:latin typeface="Arial" pitchFamily="34" charset="0"/>
                <a:cs typeface="Arial" pitchFamily="34" charset="0"/>
              </a:rPr>
              <a:t>-- THIS "</a:t>
            </a:r>
            <a:r>
              <a:rPr lang="en-US" sz="1400" b="1" dirty="0" err="1">
                <a:latin typeface="Arial" pitchFamily="34" charset="0"/>
                <a:cs typeface="Arial" pitchFamily="34" charset="0"/>
              </a:rPr>
              <a:t>putStr</a:t>
            </a:r>
            <a:r>
              <a:rPr lang="en-US" sz="1400" b="1" dirty="0">
                <a:latin typeface="Arial" pitchFamily="34" charset="0"/>
                <a:cs typeface="Arial" pitchFamily="34" charset="0"/>
              </a:rPr>
              <a:t> command will do whatever you tell the teleprompter to write immediately.</a:t>
            </a:r>
          </a:p>
          <a:p>
            <a:r>
              <a:rPr lang="en-US" b="1" dirty="0" err="1">
                <a:latin typeface="Arial" pitchFamily="34" charset="0"/>
                <a:cs typeface="Arial" pitchFamily="34" charset="0"/>
              </a:rPr>
              <a:t>putStr</a:t>
            </a:r>
            <a:r>
              <a:rPr lang="en-US" dirty="0">
                <a:latin typeface="Arial" pitchFamily="34" charset="0"/>
                <a:cs typeface="Arial" pitchFamily="34" charset="0"/>
              </a:rPr>
              <a:t> "Sum of x + y = "</a:t>
            </a:r>
          </a:p>
          <a:p>
            <a:r>
              <a:rPr lang="en-US" dirty="0">
                <a:latin typeface="Arial" pitchFamily="34" charset="0"/>
                <a:cs typeface="Arial" pitchFamily="34" charset="0"/>
              </a:rPr>
              <a:t>print(</a:t>
            </a:r>
            <a:r>
              <a:rPr lang="en-US" dirty="0" err="1">
                <a:latin typeface="Arial" pitchFamily="34" charset="0"/>
                <a:cs typeface="Arial" pitchFamily="34" charset="0"/>
              </a:rPr>
              <a:t>addIntegers</a:t>
            </a:r>
            <a:r>
              <a:rPr lang="en-US" dirty="0">
                <a:latin typeface="Arial" pitchFamily="34" charset="0"/>
                <a:cs typeface="Arial" pitchFamily="34" charset="0"/>
              </a:rPr>
              <a:t> 2 2)</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788" y="5181600"/>
            <a:ext cx="6710012"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8066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3" name="TextBox 2"/>
          <p:cNvSpPr txBox="1"/>
          <p:nvPr/>
        </p:nvSpPr>
        <p:spPr>
          <a:xfrm>
            <a:off x="457200" y="2514600"/>
            <a:ext cx="8001000" cy="1477328"/>
          </a:xfrm>
          <a:prstGeom prst="rect">
            <a:avLst/>
          </a:prstGeom>
          <a:noFill/>
        </p:spPr>
        <p:txBody>
          <a:bodyPr wrap="square" rtlCol="0">
            <a:spAutoFit/>
          </a:bodyPr>
          <a:lstStyle/>
          <a:p>
            <a:r>
              <a:rPr lang="en-US" dirty="0">
                <a:latin typeface="Arial" pitchFamily="34" charset="0"/>
                <a:cs typeface="Arial" pitchFamily="34" charset="0"/>
              </a:rPr>
              <a:t>main = do </a:t>
            </a:r>
          </a:p>
          <a:p>
            <a:r>
              <a:rPr lang="en-US" dirty="0">
                <a:latin typeface="Arial" pitchFamily="34" charset="0"/>
                <a:cs typeface="Arial" pitchFamily="34" charset="0"/>
              </a:rPr>
              <a:t>   let variable1 = 2 </a:t>
            </a:r>
          </a:p>
          <a:p>
            <a:r>
              <a:rPr lang="en-US" dirty="0">
                <a:latin typeface="Arial" pitchFamily="34" charset="0"/>
                <a:cs typeface="Arial" pitchFamily="34" charset="0"/>
              </a:rPr>
              <a:t>   let variable2 = 3 </a:t>
            </a:r>
          </a:p>
          <a:p>
            <a:r>
              <a:rPr lang="en-US" dirty="0">
                <a:latin typeface="Arial" pitchFamily="34" charset="0"/>
                <a:cs typeface="Arial" pitchFamily="34" charset="0"/>
              </a:rPr>
              <a:t>   </a:t>
            </a:r>
            <a:r>
              <a:rPr lang="en-US" dirty="0" err="1">
                <a:latin typeface="Arial" pitchFamily="34" charset="0"/>
                <a:cs typeface="Arial" pitchFamily="34" charset="0"/>
              </a:rPr>
              <a:t>putStrLn</a:t>
            </a:r>
            <a:r>
              <a:rPr lang="en-US" dirty="0">
                <a:latin typeface="Arial" pitchFamily="34" charset="0"/>
                <a:cs typeface="Arial" pitchFamily="34" charset="0"/>
              </a:rPr>
              <a:t> "The addition of the two numbers is done using the + operator:" </a:t>
            </a:r>
          </a:p>
          <a:p>
            <a:r>
              <a:rPr lang="en-US" dirty="0">
                <a:latin typeface="Arial" pitchFamily="34" charset="0"/>
                <a:cs typeface="Arial" pitchFamily="34" charset="0"/>
              </a:rPr>
              <a:t>   print(variable1 </a:t>
            </a:r>
            <a:r>
              <a:rPr lang="en-US" b="1" dirty="0">
                <a:solidFill>
                  <a:srgbClr val="FF0000"/>
                </a:solidFill>
                <a:latin typeface="Arial" pitchFamily="34" charset="0"/>
                <a:cs typeface="Arial" pitchFamily="34" charset="0"/>
              </a:rPr>
              <a:t>+</a:t>
            </a:r>
            <a:r>
              <a:rPr lang="en-US" dirty="0">
                <a:latin typeface="Arial" pitchFamily="34" charset="0"/>
                <a:cs typeface="Arial" pitchFamily="34" charset="0"/>
              </a:rPr>
              <a:t> variable2)</a:t>
            </a: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ADDITION						</a:t>
            </a:r>
            <a:r>
              <a:rPr lang="en-US" b="1" dirty="0" smtClean="0">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49" y="4648200"/>
            <a:ext cx="8163251"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7352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3" name="TextBox 2"/>
          <p:cNvSpPr txBox="1"/>
          <p:nvPr/>
        </p:nvSpPr>
        <p:spPr>
          <a:xfrm>
            <a:off x="152400" y="2514600"/>
            <a:ext cx="8839200" cy="1477328"/>
          </a:xfrm>
          <a:prstGeom prst="rect">
            <a:avLst/>
          </a:prstGeom>
          <a:noFill/>
        </p:spPr>
        <p:txBody>
          <a:bodyPr wrap="square" rtlCol="0">
            <a:spAutoFit/>
          </a:bodyPr>
          <a:lstStyle/>
          <a:p>
            <a:r>
              <a:rPr lang="en-US" dirty="0">
                <a:latin typeface="Arial" pitchFamily="34" charset="0"/>
                <a:cs typeface="Arial" pitchFamily="34" charset="0"/>
              </a:rPr>
              <a:t>main = do </a:t>
            </a:r>
          </a:p>
          <a:p>
            <a:r>
              <a:rPr lang="en-US" dirty="0">
                <a:latin typeface="Arial" pitchFamily="34" charset="0"/>
                <a:cs typeface="Arial" pitchFamily="34" charset="0"/>
              </a:rPr>
              <a:t>   let variable1 = </a:t>
            </a:r>
            <a:r>
              <a:rPr lang="en-US" dirty="0" smtClean="0">
                <a:latin typeface="Arial" pitchFamily="34" charset="0"/>
                <a:cs typeface="Arial" pitchFamily="34" charset="0"/>
              </a:rPr>
              <a:t>10 </a:t>
            </a:r>
            <a:endParaRPr lang="en-US" dirty="0">
              <a:latin typeface="Arial" pitchFamily="34" charset="0"/>
              <a:cs typeface="Arial" pitchFamily="34" charset="0"/>
            </a:endParaRPr>
          </a:p>
          <a:p>
            <a:r>
              <a:rPr lang="en-US" dirty="0">
                <a:latin typeface="Arial" pitchFamily="34" charset="0"/>
                <a:cs typeface="Arial" pitchFamily="34" charset="0"/>
              </a:rPr>
              <a:t>   let variable2 = </a:t>
            </a:r>
            <a:r>
              <a:rPr lang="en-US" dirty="0" smtClean="0">
                <a:latin typeface="Arial" pitchFamily="34" charset="0"/>
                <a:cs typeface="Arial" pitchFamily="34" charset="0"/>
              </a:rPr>
              <a:t>0 </a:t>
            </a:r>
            <a:endParaRPr lang="en-US" dirty="0">
              <a:latin typeface="Arial" pitchFamily="34" charset="0"/>
              <a:cs typeface="Arial" pitchFamily="34" charset="0"/>
            </a:endParaRPr>
          </a:p>
          <a:p>
            <a:r>
              <a:rPr lang="en-US" dirty="0">
                <a:latin typeface="Arial" pitchFamily="34" charset="0"/>
                <a:cs typeface="Arial" pitchFamily="34" charset="0"/>
              </a:rPr>
              <a:t>   </a:t>
            </a:r>
            <a:r>
              <a:rPr lang="en-US" dirty="0" err="1">
                <a:latin typeface="Arial" pitchFamily="34" charset="0"/>
                <a:cs typeface="Arial" pitchFamily="34" charset="0"/>
              </a:rPr>
              <a:t>putStrLn</a:t>
            </a:r>
            <a:r>
              <a:rPr lang="en-US" dirty="0">
                <a:latin typeface="Arial" pitchFamily="34" charset="0"/>
                <a:cs typeface="Arial" pitchFamily="34" charset="0"/>
              </a:rPr>
              <a:t> "</a:t>
            </a:r>
            <a:r>
              <a:rPr lang="en-US" dirty="0" smtClean="0">
                <a:latin typeface="Arial" pitchFamily="34" charset="0"/>
                <a:cs typeface="Arial" pitchFamily="34" charset="0"/>
              </a:rPr>
              <a:t>The difference between two </a:t>
            </a:r>
            <a:r>
              <a:rPr lang="en-US" dirty="0">
                <a:latin typeface="Arial" pitchFamily="34" charset="0"/>
                <a:cs typeface="Arial" pitchFamily="34" charset="0"/>
              </a:rPr>
              <a:t>numbers is </a:t>
            </a:r>
            <a:r>
              <a:rPr lang="en-US" dirty="0" smtClean="0">
                <a:latin typeface="Arial" pitchFamily="34" charset="0"/>
                <a:cs typeface="Arial" pitchFamily="34" charset="0"/>
              </a:rPr>
              <a:t>computer using </a:t>
            </a:r>
            <a:r>
              <a:rPr lang="en-US" dirty="0">
                <a:latin typeface="Arial" pitchFamily="34" charset="0"/>
                <a:cs typeface="Arial" pitchFamily="34" charset="0"/>
              </a:rPr>
              <a:t>the </a:t>
            </a:r>
            <a:r>
              <a:rPr lang="en-US" b="1" dirty="0" smtClean="0">
                <a:latin typeface="Arial" pitchFamily="34" charset="0"/>
                <a:cs typeface="Arial" pitchFamily="34" charset="0"/>
              </a:rPr>
              <a:t>-</a:t>
            </a:r>
            <a:r>
              <a:rPr lang="en-US" dirty="0" smtClean="0">
                <a:latin typeface="Arial" pitchFamily="34" charset="0"/>
                <a:cs typeface="Arial" pitchFamily="34" charset="0"/>
              </a:rPr>
              <a:t> operator</a:t>
            </a:r>
            <a:r>
              <a:rPr lang="en-US" dirty="0">
                <a:latin typeface="Arial" pitchFamily="34" charset="0"/>
                <a:cs typeface="Arial" pitchFamily="34" charset="0"/>
              </a:rPr>
              <a:t>:" </a:t>
            </a:r>
          </a:p>
          <a:p>
            <a:r>
              <a:rPr lang="en-US" dirty="0">
                <a:latin typeface="Arial" pitchFamily="34" charset="0"/>
                <a:cs typeface="Arial" pitchFamily="34" charset="0"/>
              </a:rPr>
              <a:t>   print(variable1 </a:t>
            </a:r>
            <a:r>
              <a:rPr lang="en-US" b="1" dirty="0" smtClean="0">
                <a:solidFill>
                  <a:srgbClr val="FF0000"/>
                </a:solidFill>
                <a:latin typeface="Arial" pitchFamily="34" charset="0"/>
                <a:cs typeface="Arial" pitchFamily="34" charset="0"/>
              </a:rPr>
              <a:t>-</a:t>
            </a:r>
            <a:r>
              <a:rPr lang="en-US" dirty="0" smtClean="0">
                <a:latin typeface="Arial" pitchFamily="34" charset="0"/>
                <a:cs typeface="Arial" pitchFamily="34" charset="0"/>
              </a:rPr>
              <a:t> </a:t>
            </a:r>
            <a:r>
              <a:rPr lang="en-US" dirty="0">
                <a:latin typeface="Arial" pitchFamily="34" charset="0"/>
                <a:cs typeface="Arial" pitchFamily="34" charset="0"/>
              </a:rPr>
              <a:t>variable2)</a:t>
            </a: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SUBTRACTION						</a:t>
            </a:r>
            <a:r>
              <a:rPr lang="en-US" b="1" dirty="0" smtClean="0">
                <a:solidFill>
                  <a:srgbClr val="FF0000"/>
                </a:solidFill>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35" y="4800600"/>
            <a:ext cx="7746066"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6898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3" name="TextBox 2"/>
          <p:cNvSpPr txBox="1"/>
          <p:nvPr/>
        </p:nvSpPr>
        <p:spPr>
          <a:xfrm>
            <a:off x="152400" y="2514600"/>
            <a:ext cx="8839200" cy="1477328"/>
          </a:xfrm>
          <a:prstGeom prst="rect">
            <a:avLst/>
          </a:prstGeom>
          <a:noFill/>
        </p:spPr>
        <p:txBody>
          <a:bodyPr wrap="square" rtlCol="0">
            <a:spAutoFit/>
          </a:bodyPr>
          <a:lstStyle/>
          <a:p>
            <a:r>
              <a:rPr lang="en-US" dirty="0">
                <a:latin typeface="Arial" pitchFamily="34" charset="0"/>
                <a:cs typeface="Arial" pitchFamily="34" charset="0"/>
              </a:rPr>
              <a:t>main = do </a:t>
            </a:r>
          </a:p>
          <a:p>
            <a:r>
              <a:rPr lang="en-US" dirty="0">
                <a:latin typeface="Arial" pitchFamily="34" charset="0"/>
                <a:cs typeface="Arial" pitchFamily="34" charset="0"/>
              </a:rPr>
              <a:t>   let variable1 = 10 </a:t>
            </a:r>
          </a:p>
          <a:p>
            <a:r>
              <a:rPr lang="en-US" dirty="0">
                <a:latin typeface="Arial" pitchFamily="34" charset="0"/>
                <a:cs typeface="Arial" pitchFamily="34" charset="0"/>
              </a:rPr>
              <a:t>   let variable2 = 10 </a:t>
            </a:r>
          </a:p>
          <a:p>
            <a:r>
              <a:rPr lang="en-US" dirty="0">
                <a:latin typeface="Arial" pitchFamily="34" charset="0"/>
                <a:cs typeface="Arial" pitchFamily="34" charset="0"/>
              </a:rPr>
              <a:t>   </a:t>
            </a:r>
            <a:r>
              <a:rPr lang="en-US" dirty="0" err="1">
                <a:latin typeface="Arial" pitchFamily="34" charset="0"/>
                <a:cs typeface="Arial" pitchFamily="34" charset="0"/>
              </a:rPr>
              <a:t>putStrLn</a:t>
            </a:r>
            <a:r>
              <a:rPr lang="en-US" dirty="0">
                <a:latin typeface="Arial" pitchFamily="34" charset="0"/>
                <a:cs typeface="Arial" pitchFamily="34" charset="0"/>
              </a:rPr>
              <a:t> "To multiply two numbers use the * operator: " </a:t>
            </a:r>
          </a:p>
          <a:p>
            <a:r>
              <a:rPr lang="en-US" dirty="0">
                <a:latin typeface="Arial" pitchFamily="34" charset="0"/>
                <a:cs typeface="Arial" pitchFamily="34" charset="0"/>
              </a:rPr>
              <a:t>   print(variable1 * variable2)</a:t>
            </a: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PRODUCT						</a:t>
            </a:r>
            <a:r>
              <a:rPr lang="en-US" b="1" dirty="0" smtClean="0">
                <a:solidFill>
                  <a:srgbClr val="FF0000"/>
                </a:solidFill>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50" y="4648200"/>
            <a:ext cx="7246976"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423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3" name="TextBox 2"/>
          <p:cNvSpPr txBox="1"/>
          <p:nvPr/>
        </p:nvSpPr>
        <p:spPr>
          <a:xfrm>
            <a:off x="152400" y="2514600"/>
            <a:ext cx="8839200" cy="1477328"/>
          </a:xfrm>
          <a:prstGeom prst="rect">
            <a:avLst/>
          </a:prstGeom>
          <a:noFill/>
        </p:spPr>
        <p:txBody>
          <a:bodyPr wrap="square" rtlCol="0">
            <a:spAutoFit/>
          </a:bodyPr>
          <a:lstStyle/>
          <a:p>
            <a:r>
              <a:rPr lang="en-US" dirty="0">
                <a:latin typeface="Arial" pitchFamily="34" charset="0"/>
                <a:cs typeface="Arial" pitchFamily="34" charset="0"/>
              </a:rPr>
              <a:t>main = do </a:t>
            </a:r>
          </a:p>
          <a:p>
            <a:r>
              <a:rPr lang="en-US" dirty="0">
                <a:latin typeface="Arial" pitchFamily="34" charset="0"/>
                <a:cs typeface="Arial" pitchFamily="34" charset="0"/>
              </a:rPr>
              <a:t>   let variable1 = 10 </a:t>
            </a:r>
          </a:p>
          <a:p>
            <a:r>
              <a:rPr lang="en-US" dirty="0">
                <a:latin typeface="Arial" pitchFamily="34" charset="0"/>
                <a:cs typeface="Arial" pitchFamily="34" charset="0"/>
              </a:rPr>
              <a:t>   let variable2 = 10 </a:t>
            </a:r>
          </a:p>
          <a:p>
            <a:r>
              <a:rPr lang="en-US" dirty="0">
                <a:latin typeface="Arial" pitchFamily="34" charset="0"/>
                <a:cs typeface="Arial" pitchFamily="34" charset="0"/>
              </a:rPr>
              <a:t>   </a:t>
            </a:r>
            <a:r>
              <a:rPr lang="en-US" dirty="0" err="1">
                <a:latin typeface="Arial" pitchFamily="34" charset="0"/>
                <a:cs typeface="Arial" pitchFamily="34" charset="0"/>
              </a:rPr>
              <a:t>putStrLn</a:t>
            </a:r>
            <a:r>
              <a:rPr lang="en-US" dirty="0">
                <a:latin typeface="Arial" pitchFamily="34" charset="0"/>
                <a:cs typeface="Arial" pitchFamily="34" charset="0"/>
              </a:rPr>
              <a:t> "To </a:t>
            </a:r>
            <a:r>
              <a:rPr lang="en-US" dirty="0" smtClean="0">
                <a:latin typeface="Arial" pitchFamily="34" charset="0"/>
                <a:cs typeface="Arial" pitchFamily="34" charset="0"/>
              </a:rPr>
              <a:t>divide two </a:t>
            </a:r>
            <a:r>
              <a:rPr lang="en-US" dirty="0">
                <a:latin typeface="Arial" pitchFamily="34" charset="0"/>
                <a:cs typeface="Arial" pitchFamily="34" charset="0"/>
              </a:rPr>
              <a:t>numbers use the </a:t>
            </a:r>
            <a:r>
              <a:rPr lang="en-US" dirty="0" smtClean="0">
                <a:latin typeface="Arial" pitchFamily="34" charset="0"/>
                <a:cs typeface="Arial" pitchFamily="34" charset="0"/>
              </a:rPr>
              <a:t>/ </a:t>
            </a:r>
            <a:r>
              <a:rPr lang="en-US" dirty="0">
                <a:latin typeface="Arial" pitchFamily="34" charset="0"/>
                <a:cs typeface="Arial" pitchFamily="34" charset="0"/>
              </a:rPr>
              <a:t>operator: " </a:t>
            </a:r>
          </a:p>
          <a:p>
            <a:r>
              <a:rPr lang="en-US" dirty="0">
                <a:latin typeface="Arial" pitchFamily="34" charset="0"/>
                <a:cs typeface="Arial" pitchFamily="34" charset="0"/>
              </a:rPr>
              <a:t>   print(variable1 </a:t>
            </a:r>
            <a:r>
              <a:rPr lang="en-US" dirty="0" smtClean="0">
                <a:latin typeface="Arial" pitchFamily="34" charset="0"/>
                <a:cs typeface="Arial" pitchFamily="34" charset="0"/>
              </a:rPr>
              <a:t>/ </a:t>
            </a:r>
            <a:r>
              <a:rPr lang="en-US" dirty="0">
                <a:latin typeface="Arial" pitchFamily="34" charset="0"/>
                <a:cs typeface="Arial" pitchFamily="34" charset="0"/>
              </a:rPr>
              <a:t>variable2)</a:t>
            </a: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QUOTIENT							</a:t>
            </a:r>
            <a:r>
              <a:rPr lang="en-US" b="1" dirty="0" smtClean="0">
                <a:solidFill>
                  <a:srgbClr val="FF0000"/>
                </a:solidFill>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5105400"/>
            <a:ext cx="704562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452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3539430"/>
          </a:xfrm>
          <a:prstGeom prst="rect">
            <a:avLst/>
          </a:prstGeom>
        </p:spPr>
        <p:txBody>
          <a:bodyPr wrap="square">
            <a:spAutoFit/>
          </a:bodyPr>
          <a:lstStyle/>
          <a:p>
            <a:r>
              <a:rPr lang="en-US" sz="3200" b="1" dirty="0">
                <a:latin typeface="Arabic Typesetting" pitchFamily="66" charset="-78"/>
                <a:cs typeface="Arabic Typesetting" pitchFamily="66" charset="-78"/>
              </a:rPr>
              <a:t>What </a:t>
            </a:r>
            <a:r>
              <a:rPr lang="en-US" sz="3200" b="1" dirty="0" smtClean="0">
                <a:latin typeface="Arabic Typesetting" pitchFamily="66" charset="-78"/>
                <a:cs typeface="Arabic Typesetting" pitchFamily="66" charset="-78"/>
              </a:rPr>
              <a:t>is </a:t>
            </a:r>
            <a:r>
              <a:rPr lang="en-US" sz="3200" b="1" dirty="0">
                <a:latin typeface="Arabic Typesetting" pitchFamily="66" charset="-78"/>
                <a:cs typeface="Arabic Typesetting" pitchFamily="66" charset="-78"/>
              </a:rPr>
              <a:t>an Arbitrageur</a:t>
            </a:r>
            <a:r>
              <a:rPr lang="en-US" sz="32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Arbitrage generally is the concept of purchasing an identical financial vehicle at a lower price than all other market participants.</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 true arbitrageur is also aware of the demand for the financial vehicles at a higher price at the time he/ she is purchasing the instrument, whether it be a stock, bond, crypto contract, a swap or an actual vehicle – there must be 100% certainty of a cash (liquid) buyer at the instant he/ she is buying the vehicle.</a:t>
            </a:r>
          </a:p>
        </p:txBody>
      </p:sp>
    </p:spTree>
    <p:extLst>
      <p:ext uri="{BB962C8B-B14F-4D97-AF65-F5344CB8AC3E}">
        <p14:creationId xmlns:p14="http://schemas.microsoft.com/office/powerpoint/2010/main" val="2410513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QUOTIENT							</a:t>
            </a:r>
            <a:r>
              <a:rPr lang="en-US" b="1" dirty="0" smtClean="0">
                <a:solidFill>
                  <a:srgbClr val="FF0000"/>
                </a:solidFill>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07" y="2371725"/>
            <a:ext cx="8517308" cy="177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92" y="4648200"/>
            <a:ext cx="8517308"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67715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SEQUENTIAL OPERATOR				</a:t>
            </a:r>
            <a:r>
              <a:rPr lang="en-US" b="1" dirty="0" smtClean="0">
                <a:solidFill>
                  <a:srgbClr val="FF0000"/>
                </a:solidFill>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46313"/>
            <a:ext cx="4583726" cy="103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12" y="3505200"/>
            <a:ext cx="8436077"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6672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DECISIONS</a:t>
            </a:r>
            <a:endParaRPr lang="en-US" dirty="0">
              <a:latin typeface="Arabic Typesetting" pitchFamily="66" charset="-78"/>
              <a:cs typeface="Arabic Typesetting" pitchFamily="66" charset="-78"/>
            </a:endParaRP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if&lt;Condition&gt; then &lt;True-Value&gt;else &lt;False-Value&gt; </a:t>
            </a:r>
          </a:p>
        </p:txBody>
      </p:sp>
      <p:sp>
        <p:nvSpPr>
          <p:cNvPr id="3" name="TextBox 2"/>
          <p:cNvSpPr txBox="1"/>
          <p:nvPr/>
        </p:nvSpPr>
        <p:spPr>
          <a:xfrm>
            <a:off x="147119" y="4267200"/>
            <a:ext cx="7772400" cy="2246769"/>
          </a:xfrm>
          <a:prstGeom prst="rect">
            <a:avLst/>
          </a:prstGeom>
          <a:noFill/>
        </p:spPr>
        <p:txBody>
          <a:bodyPr wrap="square" rtlCol="0">
            <a:spAutoFit/>
          </a:bodyPr>
          <a:lstStyle/>
          <a:p>
            <a:r>
              <a:rPr lang="en-US" sz="2800" dirty="0">
                <a:latin typeface="Arial" pitchFamily="34" charset="0"/>
                <a:cs typeface="Arial" pitchFamily="34" charset="0"/>
              </a:rPr>
              <a:t>main = do   </a:t>
            </a:r>
          </a:p>
          <a:p>
            <a:r>
              <a:rPr lang="en-US" sz="2800" dirty="0">
                <a:latin typeface="Arial" pitchFamily="34" charset="0"/>
                <a:cs typeface="Arial" pitchFamily="34" charset="0"/>
              </a:rPr>
              <a:t>   let </a:t>
            </a:r>
            <a:r>
              <a:rPr lang="en-US" sz="2800" dirty="0" err="1">
                <a:latin typeface="Arial" pitchFamily="34" charset="0"/>
                <a:cs typeface="Arial" pitchFamily="34" charset="0"/>
              </a:rPr>
              <a:t>var</a:t>
            </a:r>
            <a:r>
              <a:rPr lang="en-US" sz="2800" dirty="0">
                <a:latin typeface="Arial" pitchFamily="34" charset="0"/>
                <a:cs typeface="Arial" pitchFamily="34" charset="0"/>
              </a:rPr>
              <a:t> = </a:t>
            </a:r>
            <a:r>
              <a:rPr lang="en-US" sz="2800" b="1" dirty="0" smtClean="0">
                <a:latin typeface="Arial" pitchFamily="34" charset="0"/>
                <a:cs typeface="Arial" pitchFamily="34" charset="0"/>
              </a:rPr>
              <a:t>21 </a:t>
            </a:r>
            <a:endParaRPr lang="en-US" sz="2800" b="1" dirty="0">
              <a:latin typeface="Arial" pitchFamily="34" charset="0"/>
              <a:cs typeface="Arial" pitchFamily="34" charset="0"/>
            </a:endParaRPr>
          </a:p>
          <a:p>
            <a:r>
              <a:rPr lang="en-US" sz="2800" dirty="0">
                <a:latin typeface="Arial" pitchFamily="34" charset="0"/>
                <a:cs typeface="Arial" pitchFamily="34" charset="0"/>
              </a:rPr>
              <a:t>   </a:t>
            </a:r>
            <a:r>
              <a:rPr lang="en-US" sz="2800" b="1" dirty="0">
                <a:latin typeface="Arial" pitchFamily="34" charset="0"/>
                <a:cs typeface="Arial" pitchFamily="34" charset="0"/>
              </a:rPr>
              <a:t>if</a:t>
            </a:r>
            <a:r>
              <a:rPr lang="en-US" sz="2800" dirty="0">
                <a:latin typeface="Arial" pitchFamily="34" charset="0"/>
                <a:cs typeface="Arial" pitchFamily="34" charset="0"/>
              </a:rPr>
              <a:t> </a:t>
            </a:r>
            <a:r>
              <a:rPr lang="en-US" sz="2800" dirty="0" err="1">
                <a:latin typeface="Arial" pitchFamily="34" charset="0"/>
                <a:cs typeface="Arial" pitchFamily="34" charset="0"/>
              </a:rPr>
              <a:t>var</a:t>
            </a:r>
            <a:r>
              <a:rPr lang="en-US" sz="2800" dirty="0">
                <a:latin typeface="Arial" pitchFamily="34" charset="0"/>
                <a:cs typeface="Arial" pitchFamily="34" charset="0"/>
              </a:rPr>
              <a:t> `</a:t>
            </a:r>
            <a:r>
              <a:rPr lang="en-US" sz="2800" b="1" dirty="0">
                <a:latin typeface="Arial" pitchFamily="34" charset="0"/>
                <a:cs typeface="Arial" pitchFamily="34" charset="0"/>
              </a:rPr>
              <a:t>rem</a:t>
            </a:r>
            <a:r>
              <a:rPr lang="en-US" sz="2800" dirty="0">
                <a:latin typeface="Arial" pitchFamily="34" charset="0"/>
                <a:cs typeface="Arial" pitchFamily="34" charset="0"/>
              </a:rPr>
              <a:t>` 2 == 0 </a:t>
            </a:r>
          </a:p>
          <a:p>
            <a:r>
              <a:rPr lang="en-US" sz="2800" dirty="0">
                <a:latin typeface="Arial" pitchFamily="34" charset="0"/>
                <a:cs typeface="Arial" pitchFamily="34" charset="0"/>
              </a:rPr>
              <a:t>      then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Even" </a:t>
            </a:r>
          </a:p>
          <a:p>
            <a:r>
              <a:rPr lang="en-US" sz="2800" dirty="0">
                <a:latin typeface="Arial" pitchFamily="34" charset="0"/>
                <a:cs typeface="Arial" pitchFamily="34" charset="0"/>
              </a:rPr>
              <a:t>   </a:t>
            </a:r>
            <a:r>
              <a:rPr lang="en-US" sz="2800" b="1" dirty="0">
                <a:latin typeface="Arial" pitchFamily="34" charset="0"/>
                <a:cs typeface="Arial" pitchFamily="34" charset="0"/>
              </a:rPr>
              <a:t>else</a:t>
            </a:r>
            <a:r>
              <a:rPr lang="en-US" sz="2800" dirty="0">
                <a:latin typeface="Arial" pitchFamily="34" charset="0"/>
                <a:cs typeface="Arial" pitchFamily="34" charset="0"/>
              </a:rPr>
              <a:t>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Odd"</a:t>
            </a:r>
          </a:p>
        </p:txBody>
      </p:sp>
      <p:sp>
        <p:nvSpPr>
          <p:cNvPr id="5" name="TextBox 4"/>
          <p:cNvSpPr txBox="1"/>
          <p:nvPr/>
        </p:nvSpPr>
        <p:spPr>
          <a:xfrm>
            <a:off x="381000" y="2971800"/>
            <a:ext cx="7086600" cy="1477328"/>
          </a:xfrm>
          <a:prstGeom prst="rect">
            <a:avLst/>
          </a:prstGeom>
          <a:noFill/>
        </p:spPr>
        <p:txBody>
          <a:bodyPr wrap="square" rtlCol="0">
            <a:spAutoFit/>
          </a:bodyPr>
          <a:lstStyle/>
          <a:p>
            <a:r>
              <a:rPr lang="en-US" dirty="0"/>
              <a:t>One </a:t>
            </a:r>
            <a:r>
              <a:rPr lang="en-US" b="1" dirty="0"/>
              <a:t>if</a:t>
            </a:r>
            <a:r>
              <a:rPr lang="en-US" dirty="0"/>
              <a:t> statement with an </a:t>
            </a:r>
            <a:r>
              <a:rPr lang="en-US" b="1" dirty="0"/>
              <a:t>else</a:t>
            </a:r>
            <a:r>
              <a:rPr lang="en-US" dirty="0"/>
              <a:t> statement. </a:t>
            </a:r>
            <a:endParaRPr lang="en-US" dirty="0" smtClean="0"/>
          </a:p>
          <a:p>
            <a:endParaRPr lang="en-US" dirty="0"/>
          </a:p>
          <a:p>
            <a:r>
              <a:rPr lang="en-US" dirty="0"/>
              <a:t>The instruction in the </a:t>
            </a:r>
            <a:r>
              <a:rPr lang="en-US" b="1" dirty="0"/>
              <a:t>else</a:t>
            </a:r>
            <a:r>
              <a:rPr lang="en-US" dirty="0"/>
              <a:t> block will execute </a:t>
            </a:r>
            <a:r>
              <a:rPr lang="en-US" b="1" dirty="0"/>
              <a:t>only</a:t>
            </a:r>
            <a:r>
              <a:rPr lang="en-US" dirty="0"/>
              <a:t> when the given Boolean condition fails to satisfy.</a:t>
            </a:r>
          </a:p>
          <a:p>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267200"/>
            <a:ext cx="439102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455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DECISIONS</a:t>
            </a:r>
            <a:endParaRPr lang="en-US" dirty="0">
              <a:latin typeface="Arabic Typesetting" pitchFamily="66" charset="-78"/>
              <a:cs typeface="Arabic Typesetting" pitchFamily="66" charset="-78"/>
            </a:endParaRP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latin typeface="Arabic Typesetting" pitchFamily="66" charset="-78"/>
                <a:cs typeface="Arabic Typesetting" pitchFamily="66" charset="-78"/>
              </a:rPr>
              <a:t>if</a:t>
            </a:r>
            <a:r>
              <a:rPr lang="en-US" dirty="0">
                <a:latin typeface="Arabic Typesetting" pitchFamily="66" charset="-78"/>
                <a:cs typeface="Arabic Typesetting" pitchFamily="66" charset="-78"/>
              </a:rPr>
              <a:t>&lt;Condition&gt; then &lt;True-Value&gt;else &lt;False-Value&gt; </a:t>
            </a:r>
          </a:p>
        </p:txBody>
      </p:sp>
      <p:sp>
        <p:nvSpPr>
          <p:cNvPr id="3" name="TextBox 2"/>
          <p:cNvSpPr txBox="1"/>
          <p:nvPr/>
        </p:nvSpPr>
        <p:spPr>
          <a:xfrm>
            <a:off x="165225" y="2628523"/>
            <a:ext cx="7772400" cy="2246769"/>
          </a:xfrm>
          <a:prstGeom prst="rect">
            <a:avLst/>
          </a:prstGeom>
          <a:noFill/>
        </p:spPr>
        <p:txBody>
          <a:bodyPr wrap="square" rtlCol="0">
            <a:spAutoFit/>
          </a:bodyPr>
          <a:lstStyle/>
          <a:p>
            <a:r>
              <a:rPr lang="en-US" sz="2800" dirty="0">
                <a:latin typeface="Arial" pitchFamily="34" charset="0"/>
                <a:cs typeface="Arial" pitchFamily="34" charset="0"/>
              </a:rPr>
              <a:t>main = do   </a:t>
            </a:r>
          </a:p>
          <a:p>
            <a:r>
              <a:rPr lang="en-US" sz="2800" dirty="0">
                <a:latin typeface="Arial" pitchFamily="34" charset="0"/>
                <a:cs typeface="Arial" pitchFamily="34" charset="0"/>
              </a:rPr>
              <a:t>   let </a:t>
            </a:r>
            <a:r>
              <a:rPr lang="en-US" sz="2800" dirty="0" err="1">
                <a:latin typeface="Arial" pitchFamily="34" charset="0"/>
                <a:cs typeface="Arial" pitchFamily="34" charset="0"/>
              </a:rPr>
              <a:t>var</a:t>
            </a:r>
            <a:r>
              <a:rPr lang="en-US" sz="2800" dirty="0">
                <a:latin typeface="Arial" pitchFamily="34" charset="0"/>
                <a:cs typeface="Arial" pitchFamily="34" charset="0"/>
              </a:rPr>
              <a:t> = </a:t>
            </a:r>
            <a:r>
              <a:rPr lang="en-US" sz="2800" b="1" dirty="0">
                <a:latin typeface="Arial" pitchFamily="34" charset="0"/>
                <a:cs typeface="Arial" pitchFamily="34" charset="0"/>
              </a:rPr>
              <a:t>24 </a:t>
            </a:r>
          </a:p>
          <a:p>
            <a:r>
              <a:rPr lang="en-US" sz="2800" dirty="0">
                <a:latin typeface="Arial" pitchFamily="34" charset="0"/>
                <a:cs typeface="Arial" pitchFamily="34" charset="0"/>
              </a:rPr>
              <a:t>   </a:t>
            </a:r>
            <a:r>
              <a:rPr lang="en-US" sz="2800" b="1" dirty="0">
                <a:latin typeface="Arial" pitchFamily="34" charset="0"/>
                <a:cs typeface="Arial" pitchFamily="34" charset="0"/>
              </a:rPr>
              <a:t>if</a:t>
            </a:r>
            <a:r>
              <a:rPr lang="en-US" sz="2800" dirty="0">
                <a:latin typeface="Arial" pitchFamily="34" charset="0"/>
                <a:cs typeface="Arial" pitchFamily="34" charset="0"/>
              </a:rPr>
              <a:t> </a:t>
            </a:r>
            <a:r>
              <a:rPr lang="en-US" sz="2800" dirty="0" err="1">
                <a:latin typeface="Arial" pitchFamily="34" charset="0"/>
                <a:cs typeface="Arial" pitchFamily="34" charset="0"/>
              </a:rPr>
              <a:t>var</a:t>
            </a:r>
            <a:r>
              <a:rPr lang="en-US" sz="2800" dirty="0">
                <a:latin typeface="Arial" pitchFamily="34" charset="0"/>
                <a:cs typeface="Arial" pitchFamily="34" charset="0"/>
              </a:rPr>
              <a:t> `</a:t>
            </a:r>
            <a:r>
              <a:rPr lang="en-US" sz="2800" b="1" dirty="0">
                <a:latin typeface="Arial" pitchFamily="34" charset="0"/>
                <a:cs typeface="Arial" pitchFamily="34" charset="0"/>
              </a:rPr>
              <a:t>rem</a:t>
            </a:r>
            <a:r>
              <a:rPr lang="en-US" sz="2800" dirty="0">
                <a:latin typeface="Arial" pitchFamily="34" charset="0"/>
                <a:cs typeface="Arial" pitchFamily="34" charset="0"/>
              </a:rPr>
              <a:t>` 2 == 0 </a:t>
            </a:r>
          </a:p>
          <a:p>
            <a:r>
              <a:rPr lang="en-US" sz="2800" dirty="0">
                <a:latin typeface="Arial" pitchFamily="34" charset="0"/>
                <a:cs typeface="Arial" pitchFamily="34" charset="0"/>
              </a:rPr>
              <a:t>      then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Even" </a:t>
            </a:r>
          </a:p>
          <a:p>
            <a:r>
              <a:rPr lang="en-US" sz="2800" dirty="0">
                <a:latin typeface="Arial" pitchFamily="34" charset="0"/>
                <a:cs typeface="Arial" pitchFamily="34" charset="0"/>
              </a:rPr>
              <a:t>   </a:t>
            </a:r>
            <a:r>
              <a:rPr lang="en-US" sz="2800" b="1" dirty="0">
                <a:latin typeface="Arial" pitchFamily="34" charset="0"/>
                <a:cs typeface="Arial" pitchFamily="34" charset="0"/>
              </a:rPr>
              <a:t>else</a:t>
            </a:r>
            <a:r>
              <a:rPr lang="en-US" sz="2800" dirty="0">
                <a:latin typeface="Arial" pitchFamily="34" charset="0"/>
                <a:cs typeface="Arial" pitchFamily="34" charset="0"/>
              </a:rPr>
              <a:t>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Odd"</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105400"/>
            <a:ext cx="7412679"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9340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DECISIONS…</a:t>
            </a:r>
            <a:endParaRPr lang="en-US" dirty="0">
              <a:latin typeface="Arabic Typesetting" pitchFamily="66" charset="-78"/>
              <a:cs typeface="Arabic Typesetting" pitchFamily="66" charset="-78"/>
            </a:endParaRP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latin typeface="Arabic Typesetting" pitchFamily="66" charset="-78"/>
                <a:cs typeface="Arabic Typesetting" pitchFamily="66" charset="-78"/>
              </a:rPr>
              <a:t>ACCORDING TO HASKELL, 0 = EVEN.</a:t>
            </a:r>
            <a:endParaRPr lang="en-US" dirty="0">
              <a:latin typeface="Arabic Typesetting" pitchFamily="66" charset="-78"/>
              <a:cs typeface="Arabic Typesetting" pitchFamily="66" charset="-78"/>
            </a:endParaRPr>
          </a:p>
        </p:txBody>
      </p:sp>
      <p:sp>
        <p:nvSpPr>
          <p:cNvPr id="3" name="TextBox 2"/>
          <p:cNvSpPr txBox="1"/>
          <p:nvPr/>
        </p:nvSpPr>
        <p:spPr>
          <a:xfrm>
            <a:off x="165225" y="2628523"/>
            <a:ext cx="7772400" cy="2246769"/>
          </a:xfrm>
          <a:prstGeom prst="rect">
            <a:avLst/>
          </a:prstGeom>
          <a:noFill/>
        </p:spPr>
        <p:txBody>
          <a:bodyPr wrap="square" rtlCol="0">
            <a:spAutoFit/>
          </a:bodyPr>
          <a:lstStyle/>
          <a:p>
            <a:r>
              <a:rPr lang="en-US" sz="2800" dirty="0">
                <a:latin typeface="Arial" pitchFamily="34" charset="0"/>
                <a:cs typeface="Arial" pitchFamily="34" charset="0"/>
              </a:rPr>
              <a:t>main = do   </a:t>
            </a:r>
          </a:p>
          <a:p>
            <a:r>
              <a:rPr lang="en-US" sz="2800" dirty="0">
                <a:latin typeface="Arial" pitchFamily="34" charset="0"/>
                <a:cs typeface="Arial" pitchFamily="34" charset="0"/>
              </a:rPr>
              <a:t>   let </a:t>
            </a:r>
            <a:r>
              <a:rPr lang="en-US" sz="2800" dirty="0" err="1">
                <a:latin typeface="Arial" pitchFamily="34" charset="0"/>
                <a:cs typeface="Arial" pitchFamily="34" charset="0"/>
              </a:rPr>
              <a:t>var</a:t>
            </a:r>
            <a:r>
              <a:rPr lang="en-US" sz="2800" dirty="0">
                <a:latin typeface="Arial" pitchFamily="34" charset="0"/>
                <a:cs typeface="Arial" pitchFamily="34" charset="0"/>
              </a:rPr>
              <a:t> = </a:t>
            </a:r>
            <a:r>
              <a:rPr lang="en-US" sz="2800" b="1" dirty="0" smtClean="0">
                <a:latin typeface="Arial" pitchFamily="34" charset="0"/>
                <a:cs typeface="Arial" pitchFamily="34" charset="0"/>
              </a:rPr>
              <a:t>0</a:t>
            </a:r>
            <a:endParaRPr lang="en-US" sz="2800" b="1" dirty="0">
              <a:latin typeface="Arial" pitchFamily="34" charset="0"/>
              <a:cs typeface="Arial" pitchFamily="34" charset="0"/>
            </a:endParaRPr>
          </a:p>
          <a:p>
            <a:r>
              <a:rPr lang="en-US" sz="2800" dirty="0">
                <a:latin typeface="Arial" pitchFamily="34" charset="0"/>
                <a:cs typeface="Arial" pitchFamily="34" charset="0"/>
              </a:rPr>
              <a:t>   </a:t>
            </a:r>
            <a:r>
              <a:rPr lang="en-US" sz="2800" b="1" dirty="0">
                <a:latin typeface="Arial" pitchFamily="34" charset="0"/>
                <a:cs typeface="Arial" pitchFamily="34" charset="0"/>
              </a:rPr>
              <a:t>if</a:t>
            </a:r>
            <a:r>
              <a:rPr lang="en-US" sz="2800" dirty="0">
                <a:latin typeface="Arial" pitchFamily="34" charset="0"/>
                <a:cs typeface="Arial" pitchFamily="34" charset="0"/>
              </a:rPr>
              <a:t> </a:t>
            </a:r>
            <a:r>
              <a:rPr lang="en-US" sz="2800" dirty="0" err="1">
                <a:latin typeface="Arial" pitchFamily="34" charset="0"/>
                <a:cs typeface="Arial" pitchFamily="34" charset="0"/>
              </a:rPr>
              <a:t>var</a:t>
            </a:r>
            <a:r>
              <a:rPr lang="en-US" sz="2800" dirty="0">
                <a:latin typeface="Arial" pitchFamily="34" charset="0"/>
                <a:cs typeface="Arial" pitchFamily="34" charset="0"/>
              </a:rPr>
              <a:t> `</a:t>
            </a:r>
            <a:r>
              <a:rPr lang="en-US" sz="2800" b="1" dirty="0">
                <a:latin typeface="Arial" pitchFamily="34" charset="0"/>
                <a:cs typeface="Arial" pitchFamily="34" charset="0"/>
              </a:rPr>
              <a:t>rem</a:t>
            </a:r>
            <a:r>
              <a:rPr lang="en-US" sz="2800" dirty="0">
                <a:latin typeface="Arial" pitchFamily="34" charset="0"/>
                <a:cs typeface="Arial" pitchFamily="34" charset="0"/>
              </a:rPr>
              <a:t>` 2 == 0 </a:t>
            </a:r>
          </a:p>
          <a:p>
            <a:r>
              <a:rPr lang="en-US" sz="2800" dirty="0">
                <a:latin typeface="Arial" pitchFamily="34" charset="0"/>
                <a:cs typeface="Arial" pitchFamily="34" charset="0"/>
              </a:rPr>
              <a:t>      then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Even" </a:t>
            </a:r>
          </a:p>
          <a:p>
            <a:r>
              <a:rPr lang="en-US" sz="2800" dirty="0">
                <a:latin typeface="Arial" pitchFamily="34" charset="0"/>
                <a:cs typeface="Arial" pitchFamily="34" charset="0"/>
              </a:rPr>
              <a:t>   </a:t>
            </a:r>
            <a:r>
              <a:rPr lang="en-US" sz="2800" b="1" dirty="0">
                <a:latin typeface="Arial" pitchFamily="34" charset="0"/>
                <a:cs typeface="Arial" pitchFamily="34" charset="0"/>
              </a:rPr>
              <a:t>else</a:t>
            </a:r>
            <a:r>
              <a:rPr lang="en-US" sz="2800" dirty="0">
                <a:latin typeface="Arial" pitchFamily="34" charset="0"/>
                <a:cs typeface="Arial" pitchFamily="34" charset="0"/>
              </a:rPr>
              <a:t>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Odd"</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953000"/>
            <a:ext cx="712960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48639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 Nested if-else statement</a:t>
            </a:r>
          </a:p>
        </p:txBody>
      </p:sp>
      <p:sp>
        <p:nvSpPr>
          <p:cNvPr id="3" name="TextBox 2"/>
          <p:cNvSpPr txBox="1"/>
          <p:nvPr/>
        </p:nvSpPr>
        <p:spPr>
          <a:xfrm>
            <a:off x="129766" y="1544370"/>
            <a:ext cx="7772400" cy="3539430"/>
          </a:xfrm>
          <a:prstGeom prst="rect">
            <a:avLst/>
          </a:prstGeom>
          <a:noFill/>
        </p:spPr>
        <p:txBody>
          <a:bodyPr wrap="square" rtlCol="0">
            <a:spAutoFit/>
          </a:bodyPr>
          <a:lstStyle/>
          <a:p>
            <a:r>
              <a:rPr lang="en-US" sz="2800" dirty="0">
                <a:latin typeface="Arial" pitchFamily="34" charset="0"/>
                <a:cs typeface="Arial" pitchFamily="34" charset="0"/>
              </a:rPr>
              <a:t>main = do   </a:t>
            </a:r>
          </a:p>
          <a:p>
            <a:r>
              <a:rPr lang="en-US" sz="2800" dirty="0">
                <a:latin typeface="Arial" pitchFamily="34" charset="0"/>
                <a:cs typeface="Arial" pitchFamily="34" charset="0"/>
              </a:rPr>
              <a:t>   let </a:t>
            </a:r>
            <a:r>
              <a:rPr lang="en-US" sz="2800" dirty="0" err="1">
                <a:latin typeface="Arial" pitchFamily="34" charset="0"/>
                <a:cs typeface="Arial" pitchFamily="34" charset="0"/>
              </a:rPr>
              <a:t>var</a:t>
            </a:r>
            <a:r>
              <a:rPr lang="en-US" sz="2800" dirty="0">
                <a:latin typeface="Arial" pitchFamily="34" charset="0"/>
                <a:cs typeface="Arial" pitchFamily="34" charset="0"/>
              </a:rPr>
              <a:t> = 26 </a:t>
            </a:r>
          </a:p>
          <a:p>
            <a:r>
              <a:rPr lang="en-US" sz="2800" dirty="0">
                <a:latin typeface="Arial" pitchFamily="34" charset="0"/>
                <a:cs typeface="Arial" pitchFamily="34" charset="0"/>
              </a:rPr>
              <a:t>   </a:t>
            </a:r>
          </a:p>
          <a:p>
            <a:r>
              <a:rPr lang="en-US" sz="2800" dirty="0">
                <a:latin typeface="Arial" pitchFamily="34" charset="0"/>
                <a:cs typeface="Arial" pitchFamily="34" charset="0"/>
              </a:rPr>
              <a:t>   </a:t>
            </a:r>
            <a:r>
              <a:rPr lang="en-US" sz="2800" b="1" dirty="0">
                <a:latin typeface="Arial" pitchFamily="34" charset="0"/>
                <a:cs typeface="Arial" pitchFamily="34" charset="0"/>
              </a:rPr>
              <a:t>if</a:t>
            </a:r>
            <a:r>
              <a:rPr lang="en-US" sz="2800" dirty="0">
                <a:latin typeface="Arial" pitchFamily="34" charset="0"/>
                <a:cs typeface="Arial" pitchFamily="34" charset="0"/>
              </a:rPr>
              <a:t> </a:t>
            </a:r>
            <a:r>
              <a:rPr lang="en-US" sz="2800" dirty="0" err="1">
                <a:latin typeface="Arial" pitchFamily="34" charset="0"/>
                <a:cs typeface="Arial" pitchFamily="34" charset="0"/>
              </a:rPr>
              <a:t>var</a:t>
            </a:r>
            <a:r>
              <a:rPr lang="en-US" sz="2800" dirty="0">
                <a:latin typeface="Arial" pitchFamily="34" charset="0"/>
                <a:cs typeface="Arial" pitchFamily="34" charset="0"/>
              </a:rPr>
              <a:t> == 0 </a:t>
            </a:r>
          </a:p>
          <a:p>
            <a:r>
              <a:rPr lang="en-US" sz="2800" dirty="0">
                <a:latin typeface="Arial" pitchFamily="34" charset="0"/>
                <a:cs typeface="Arial" pitchFamily="34" charset="0"/>
              </a:rPr>
              <a:t>      then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zero" </a:t>
            </a:r>
          </a:p>
          <a:p>
            <a:r>
              <a:rPr lang="en-US" sz="2800" dirty="0">
                <a:latin typeface="Arial" pitchFamily="34" charset="0"/>
                <a:cs typeface="Arial" pitchFamily="34" charset="0"/>
              </a:rPr>
              <a:t>   </a:t>
            </a:r>
            <a:r>
              <a:rPr lang="en-US" sz="2800" b="1" dirty="0">
                <a:latin typeface="Arial" pitchFamily="34" charset="0"/>
                <a:cs typeface="Arial" pitchFamily="34" charset="0"/>
              </a:rPr>
              <a:t>else</a:t>
            </a:r>
            <a:r>
              <a:rPr lang="en-US" sz="2800" dirty="0">
                <a:latin typeface="Arial" pitchFamily="34" charset="0"/>
                <a:cs typeface="Arial" pitchFamily="34" charset="0"/>
              </a:rPr>
              <a:t> if </a:t>
            </a:r>
            <a:r>
              <a:rPr lang="en-US" sz="2800" dirty="0" err="1">
                <a:latin typeface="Arial" pitchFamily="34" charset="0"/>
                <a:cs typeface="Arial" pitchFamily="34" charset="0"/>
              </a:rPr>
              <a:t>var</a:t>
            </a:r>
            <a:r>
              <a:rPr lang="en-US" sz="2800" dirty="0">
                <a:latin typeface="Arial" pitchFamily="34" charset="0"/>
                <a:cs typeface="Arial" pitchFamily="34" charset="0"/>
              </a:rPr>
              <a:t> `rem` 2 == 0 </a:t>
            </a:r>
          </a:p>
          <a:p>
            <a:r>
              <a:rPr lang="en-US" sz="2800" dirty="0">
                <a:latin typeface="Arial" pitchFamily="34" charset="0"/>
                <a:cs typeface="Arial" pitchFamily="34" charset="0"/>
              </a:rPr>
              <a:t>      then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Even" </a:t>
            </a:r>
          </a:p>
          <a:p>
            <a:r>
              <a:rPr lang="en-US" sz="2800" dirty="0">
                <a:latin typeface="Arial" pitchFamily="34" charset="0"/>
                <a:cs typeface="Arial" pitchFamily="34" charset="0"/>
              </a:rPr>
              <a:t>   </a:t>
            </a:r>
            <a:r>
              <a:rPr lang="en-US" sz="2800" b="1" dirty="0">
                <a:latin typeface="Arial" pitchFamily="34" charset="0"/>
                <a:cs typeface="Arial" pitchFamily="34" charset="0"/>
              </a:rPr>
              <a:t>else</a:t>
            </a:r>
            <a:r>
              <a:rPr lang="en-US" sz="2800" dirty="0">
                <a:latin typeface="Arial" pitchFamily="34" charset="0"/>
                <a:cs typeface="Arial" pitchFamily="34" charset="0"/>
              </a:rPr>
              <a:t>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Odd"</a:t>
            </a:r>
          </a:p>
        </p:txBody>
      </p:sp>
    </p:spTree>
    <p:extLst>
      <p:ext uri="{BB962C8B-B14F-4D97-AF65-F5344CB8AC3E}">
        <p14:creationId xmlns:p14="http://schemas.microsoft.com/office/powerpoint/2010/main" val="4038500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 Nested if-else statement</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17638"/>
            <a:ext cx="7898730" cy="391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06688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 Nested if-else statement</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58" y="1417638"/>
            <a:ext cx="7774637" cy="29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2135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 Nested if-else statement</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58" y="1417638"/>
            <a:ext cx="7774637" cy="29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758" y="4784841"/>
            <a:ext cx="7774637" cy="163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4281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 Nested if-else statement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58" y="1143000"/>
            <a:ext cx="7855647"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758" y="4495800"/>
            <a:ext cx="7923196"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2870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1446550"/>
          </a:xfrm>
          <a:prstGeom prst="rect">
            <a:avLst/>
          </a:prstGeom>
        </p:spPr>
        <p:txBody>
          <a:bodyPr wrap="square">
            <a:spAutoFit/>
          </a:bodyPr>
          <a:lstStyle/>
          <a:p>
            <a:r>
              <a:rPr lang="en-US" sz="3200" b="1" dirty="0">
                <a:latin typeface="Arabic Typesetting" pitchFamily="66" charset="-78"/>
                <a:cs typeface="Arabic Typesetting" pitchFamily="66" charset="-78"/>
              </a:rPr>
              <a:t>What </a:t>
            </a:r>
            <a:r>
              <a:rPr lang="en-US" sz="3200" b="1" dirty="0" smtClean="0">
                <a:latin typeface="Arabic Typesetting" pitchFamily="66" charset="-78"/>
                <a:cs typeface="Arabic Typesetting" pitchFamily="66" charset="-78"/>
              </a:rPr>
              <a:t>is </a:t>
            </a:r>
            <a:r>
              <a:rPr lang="en-US" sz="3200" b="1" dirty="0">
                <a:latin typeface="Arabic Typesetting" pitchFamily="66" charset="-78"/>
                <a:cs typeface="Arabic Typesetting" pitchFamily="66" charset="-78"/>
              </a:rPr>
              <a:t>an Arbitrageur</a:t>
            </a:r>
            <a:r>
              <a:rPr lang="en-US" sz="3200" b="1" dirty="0" smtClean="0">
                <a:latin typeface="Arabic Typesetting" pitchFamily="66" charset="-78"/>
                <a:cs typeface="Arabic Typesetting" pitchFamily="66" charset="-78"/>
              </a:rPr>
              <a:t>?</a:t>
            </a:r>
          </a:p>
          <a:p>
            <a:endParaRPr lang="en-US" sz="3200" b="1"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EXAMPLE:    The James Bond of Car Dealerships.</a:t>
            </a:r>
          </a:p>
        </p:txBody>
      </p:sp>
      <p:pic>
        <p:nvPicPr>
          <p:cNvPr id="4098" name="Picture 2" descr="The 2021 Aston Martin Vantage Roadster Is a Topless Deligh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289"/>
          <a:stretch/>
        </p:blipFill>
        <p:spPr bwMode="auto">
          <a:xfrm>
            <a:off x="1828800" y="2322286"/>
            <a:ext cx="5486400" cy="37737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58847"/>
            <a:ext cx="8686800" cy="830997"/>
          </a:xfrm>
          <a:prstGeom prst="rect">
            <a:avLst/>
          </a:prstGeom>
        </p:spPr>
        <p:txBody>
          <a:bodyPr wrap="square">
            <a:spAutoFit/>
          </a:bodyPr>
          <a:lstStyle/>
          <a:p>
            <a:endParaRPr lang="en-US" sz="2400" b="1" dirty="0">
              <a:latin typeface="Arabic Typesetting" pitchFamily="66" charset="-78"/>
              <a:cs typeface="Arabic Typesetting" pitchFamily="66" charset="-78"/>
            </a:endParaRPr>
          </a:p>
          <a:p>
            <a:endParaRPr lang="en-US" sz="2400" dirty="0" smtClean="0">
              <a:latin typeface="Arabic Typesetting" pitchFamily="66" charset="-78"/>
              <a:cs typeface="Arabic Typesetting" pitchFamily="66" charset="-78"/>
            </a:endParaRPr>
          </a:p>
        </p:txBody>
      </p:sp>
    </p:spTree>
    <p:extLst>
      <p:ext uri="{BB962C8B-B14F-4D97-AF65-F5344CB8AC3E}">
        <p14:creationId xmlns:p14="http://schemas.microsoft.com/office/powerpoint/2010/main" val="24105134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a:t>
            </a:r>
            <a:r>
              <a:rPr lang="en-US" dirty="0" smtClean="0">
                <a:latin typeface="Arabic Typesetting" pitchFamily="66" charset="-78"/>
                <a:cs typeface="Arabic Typesetting" pitchFamily="66" charset="-78"/>
              </a:rPr>
              <a:t>– Where Function</a:t>
            </a:r>
            <a:endParaRPr lang="en-US" dirty="0">
              <a:latin typeface="Arabic Typesetting" pitchFamily="66" charset="-78"/>
              <a:cs typeface="Arabic Typesetting" pitchFamily="66" charset="-78"/>
            </a:endParaRP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1828800"/>
            <a:ext cx="8136919" cy="358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8429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646331"/>
          </a:xfrm>
          <a:prstGeom prst="rect">
            <a:avLst/>
          </a:prstGeom>
        </p:spPr>
        <p:txBody>
          <a:bodyPr wrap="square">
            <a:spAutoFit/>
          </a:bodyPr>
          <a:lstStyle/>
          <a:p>
            <a:pPr algn="ctr"/>
            <a:r>
              <a:rPr lang="en-US" sz="3600" dirty="0" smtClean="0">
                <a:latin typeface="Arabic Typesetting" pitchFamily="66" charset="-78"/>
                <a:cs typeface="Arabic Typesetting" pitchFamily="66" charset="-78"/>
              </a:rPr>
              <a:t>DATA TYPES</a:t>
            </a:r>
            <a:endParaRPr lang="en-US" sz="36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28355085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BUILT IN DATA TYPES</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2800767"/>
          </a:xfrm>
          <a:prstGeom prst="rect">
            <a:avLst/>
          </a:prstGeom>
        </p:spPr>
        <p:txBody>
          <a:bodyPr wrap="square">
            <a:spAutoFit/>
          </a:bodyPr>
          <a:lstStyle/>
          <a:p>
            <a:r>
              <a:rPr lang="en-US" sz="4400" b="1" dirty="0" smtClean="0">
                <a:latin typeface="Arial" pitchFamily="34" charset="0"/>
                <a:cs typeface="Arial" pitchFamily="34" charset="0"/>
              </a:rPr>
              <a:t>“Inbuilt” </a:t>
            </a:r>
            <a:r>
              <a:rPr lang="en-US" sz="4400" b="1" dirty="0">
                <a:latin typeface="Arial" pitchFamily="34" charset="0"/>
                <a:cs typeface="Arial" pitchFamily="34" charset="0"/>
              </a:rPr>
              <a:t>Type </a:t>
            </a:r>
            <a:r>
              <a:rPr lang="en-US" sz="4400" b="1" dirty="0" smtClean="0">
                <a:latin typeface="Arial" pitchFamily="34" charset="0"/>
                <a:cs typeface="Arial" pitchFamily="34" charset="0"/>
              </a:rPr>
              <a:t>Classes</a:t>
            </a:r>
          </a:p>
          <a:p>
            <a:endParaRPr lang="en-US" sz="4400" dirty="0">
              <a:latin typeface="Arial" pitchFamily="34" charset="0"/>
              <a:cs typeface="Arial" pitchFamily="34" charset="0"/>
            </a:endParaRPr>
          </a:p>
          <a:p>
            <a:r>
              <a:rPr lang="en-US" sz="4400" b="1" dirty="0" smtClean="0">
                <a:latin typeface="Arial" pitchFamily="34" charset="0"/>
                <a:cs typeface="Arial" pitchFamily="34" charset="0"/>
              </a:rPr>
              <a:t>On Board Navigation</a:t>
            </a:r>
            <a:endParaRPr lang="en-US" sz="4400" b="1" dirty="0">
              <a:latin typeface="Arial" pitchFamily="34" charset="0"/>
              <a:cs typeface="Arial" pitchFamily="34" charset="0"/>
            </a:endParaRPr>
          </a:p>
          <a:p>
            <a:endParaRPr lang="en-US" sz="4400" dirty="0">
              <a:latin typeface="Arial" pitchFamily="34" charset="0"/>
              <a:cs typeface="Arial" pitchFamily="34" charset="0"/>
            </a:endParaRPr>
          </a:p>
        </p:txBody>
      </p:sp>
    </p:spTree>
    <p:extLst>
      <p:ext uri="{BB962C8B-B14F-4D97-AF65-F5344CB8AC3E}">
        <p14:creationId xmlns:p14="http://schemas.microsoft.com/office/powerpoint/2010/main" val="16770870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interchangeable</a:t>
            </a:r>
            <a:endParaRPr lang="en-US" sz="5400" dirty="0">
              <a:latin typeface="Arabic Typesetting" pitchFamily="66" charset="-78"/>
              <a:cs typeface="Arabic Typesetting" pitchFamily="66" charset="-78"/>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1524000"/>
            <a:ext cx="8302171"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999" y="3733800"/>
            <a:ext cx="81967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6364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err="1" smtClean="0">
                <a:latin typeface="Arabic Typesetting" pitchFamily="66" charset="-78"/>
                <a:cs typeface="Arabic Typesetting" pitchFamily="66" charset="-78"/>
              </a:rPr>
              <a:t>Int</a:t>
            </a:r>
            <a:endParaRPr lang="en-US" sz="5400" dirty="0">
              <a:latin typeface="Arabic Typesetting" pitchFamily="66" charset="-78"/>
              <a:cs typeface="Arabic Typesetting" pitchFamily="66" charset="-78"/>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1524000"/>
            <a:ext cx="8302171"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3733800"/>
            <a:ext cx="7772400" cy="923330"/>
          </a:xfrm>
          <a:prstGeom prst="rect">
            <a:avLst/>
          </a:prstGeom>
          <a:noFill/>
        </p:spPr>
        <p:txBody>
          <a:bodyPr wrap="square" rtlCol="0">
            <a:spAutoFit/>
          </a:bodyPr>
          <a:lstStyle/>
          <a:p>
            <a:r>
              <a:rPr lang="en-US" dirty="0">
                <a:latin typeface="Arial" pitchFamily="34" charset="0"/>
                <a:cs typeface="Arial" pitchFamily="34" charset="0"/>
              </a:rPr>
              <a:t> </a:t>
            </a:r>
            <a:r>
              <a:rPr lang="en-US" b="1" dirty="0" err="1">
                <a:latin typeface="Arial" pitchFamily="34" charset="0"/>
                <a:cs typeface="Arial" pitchFamily="34" charset="0"/>
              </a:rPr>
              <a:t>Int</a:t>
            </a:r>
            <a:r>
              <a:rPr lang="en-US" dirty="0">
                <a:latin typeface="Arial" pitchFamily="34" charset="0"/>
                <a:cs typeface="Arial" pitchFamily="34" charset="0"/>
              </a:rPr>
              <a:t> is a type class representing the Integer types data. </a:t>
            </a:r>
          </a:p>
          <a:p>
            <a:r>
              <a:rPr lang="en-US" dirty="0">
                <a:latin typeface="Arial" pitchFamily="34" charset="0"/>
                <a:cs typeface="Arial" pitchFamily="34" charset="0"/>
              </a:rPr>
              <a:t>  </a:t>
            </a:r>
            <a:endParaRPr lang="en-US" dirty="0" smtClean="0">
              <a:latin typeface="Arial" pitchFamily="34" charset="0"/>
              <a:cs typeface="Arial" pitchFamily="34" charset="0"/>
            </a:endParaRPr>
          </a:p>
          <a:p>
            <a:r>
              <a:rPr lang="en-US" dirty="0" smtClean="0">
                <a:latin typeface="Arial" pitchFamily="34" charset="0"/>
                <a:cs typeface="Arial" pitchFamily="34" charset="0"/>
              </a:rPr>
              <a:t>Every </a:t>
            </a:r>
            <a:r>
              <a:rPr lang="en-US" dirty="0">
                <a:latin typeface="Arial" pitchFamily="34" charset="0"/>
                <a:cs typeface="Arial" pitchFamily="34" charset="0"/>
              </a:rPr>
              <a:t>whole number within the range of 2147483647 to -2147483647</a:t>
            </a:r>
          </a:p>
        </p:txBody>
      </p:sp>
    </p:spTree>
    <p:extLst>
      <p:ext uri="{BB962C8B-B14F-4D97-AF65-F5344CB8AC3E}">
        <p14:creationId xmlns:p14="http://schemas.microsoft.com/office/powerpoint/2010/main" val="11943316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Integer</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354765"/>
          </a:xfrm>
          <a:prstGeom prst="rect">
            <a:avLst/>
          </a:prstGeom>
          <a:noFill/>
        </p:spPr>
        <p:txBody>
          <a:bodyPr wrap="square" rtlCol="0">
            <a:spAutoFit/>
          </a:bodyPr>
          <a:lstStyle/>
          <a:p>
            <a:endParaRPr lang="en-US" dirty="0">
              <a:latin typeface="Arial" pitchFamily="34" charset="0"/>
              <a:cs typeface="Arial" pitchFamily="34" charset="0"/>
            </a:endParaRPr>
          </a:p>
          <a:p>
            <a:r>
              <a:rPr lang="en-US" b="1" dirty="0">
                <a:latin typeface="Arial" pitchFamily="34" charset="0"/>
                <a:cs typeface="Arial" pitchFamily="34" charset="0"/>
              </a:rPr>
              <a:t>-- EXPLICIT/ LITERAL EXPRESSIONS</a:t>
            </a:r>
          </a:p>
          <a:p>
            <a:r>
              <a:rPr lang="en-US" dirty="0" err="1">
                <a:latin typeface="Arial" pitchFamily="34" charset="0"/>
                <a:cs typeface="Arial" pitchFamily="34" charset="0"/>
              </a:rPr>
              <a:t>addIntegers</a:t>
            </a:r>
            <a:r>
              <a:rPr lang="en-US" dirty="0">
                <a:latin typeface="Arial" pitchFamily="34" charset="0"/>
                <a:cs typeface="Arial" pitchFamily="34" charset="0"/>
              </a:rPr>
              <a:t> :: Integer -&gt; Integer -&gt; Integer</a:t>
            </a:r>
          </a:p>
          <a:p>
            <a:r>
              <a:rPr lang="en-US" dirty="0" err="1">
                <a:latin typeface="Arial" pitchFamily="34" charset="0"/>
                <a:cs typeface="Arial" pitchFamily="34" charset="0"/>
              </a:rPr>
              <a:t>addIntegers</a:t>
            </a:r>
            <a:r>
              <a:rPr lang="en-US" dirty="0">
                <a:latin typeface="Arial" pitchFamily="34" charset="0"/>
                <a:cs typeface="Arial" pitchFamily="34" charset="0"/>
              </a:rPr>
              <a:t> x y = x + y</a:t>
            </a:r>
          </a:p>
          <a:p>
            <a:endParaRPr lang="en-US" dirty="0">
              <a:latin typeface="Arial" pitchFamily="34" charset="0"/>
              <a:cs typeface="Arial" pitchFamily="34" charset="0"/>
            </a:endParaRPr>
          </a:p>
          <a:p>
            <a:r>
              <a:rPr lang="en-US" b="1" dirty="0">
                <a:latin typeface="Arial" pitchFamily="34" charset="0"/>
                <a:cs typeface="Arial" pitchFamily="34" charset="0"/>
              </a:rPr>
              <a:t>-- PROGRAM</a:t>
            </a:r>
          </a:p>
          <a:p>
            <a:r>
              <a:rPr lang="en-US" b="1" dirty="0">
                <a:latin typeface="Arial" pitchFamily="34" charset="0"/>
                <a:cs typeface="Arial" pitchFamily="34" charset="0"/>
              </a:rPr>
              <a:t>main</a:t>
            </a:r>
            <a:r>
              <a:rPr lang="en-US" dirty="0">
                <a:latin typeface="Arial" pitchFamily="34" charset="0"/>
                <a:cs typeface="Arial" pitchFamily="34" charset="0"/>
              </a:rPr>
              <a:t> :: IO ()</a:t>
            </a:r>
          </a:p>
          <a:p>
            <a:r>
              <a:rPr lang="en-US" b="1" dirty="0">
                <a:latin typeface="Arial" pitchFamily="34" charset="0"/>
                <a:cs typeface="Arial" pitchFamily="34" charset="0"/>
              </a:rPr>
              <a:t>main</a:t>
            </a:r>
            <a:r>
              <a:rPr lang="en-US" dirty="0">
                <a:latin typeface="Arial" pitchFamily="34" charset="0"/>
                <a:cs typeface="Arial" pitchFamily="34" charset="0"/>
              </a:rPr>
              <a:t> =  do</a:t>
            </a:r>
          </a:p>
          <a:p>
            <a:endParaRPr lang="en-US" dirty="0">
              <a:latin typeface="Arial" pitchFamily="34" charset="0"/>
              <a:cs typeface="Arial" pitchFamily="34" charset="0"/>
            </a:endParaRPr>
          </a:p>
          <a:p>
            <a:r>
              <a:rPr lang="en-US" sz="1400" b="1" dirty="0">
                <a:latin typeface="Arial" pitchFamily="34" charset="0"/>
                <a:cs typeface="Arial" pitchFamily="34" charset="0"/>
              </a:rPr>
              <a:t>-- THIS "</a:t>
            </a:r>
            <a:r>
              <a:rPr lang="en-US" sz="1400" b="1" dirty="0" err="1">
                <a:latin typeface="Arial" pitchFamily="34" charset="0"/>
                <a:cs typeface="Arial" pitchFamily="34" charset="0"/>
              </a:rPr>
              <a:t>putStr</a:t>
            </a:r>
            <a:r>
              <a:rPr lang="en-US" sz="1400" b="1" dirty="0">
                <a:latin typeface="Arial" pitchFamily="34" charset="0"/>
                <a:cs typeface="Arial" pitchFamily="34" charset="0"/>
              </a:rPr>
              <a:t> command will do whatever you tell the teleprompter to write immediately.</a:t>
            </a:r>
          </a:p>
          <a:p>
            <a:r>
              <a:rPr lang="en-US" b="1" dirty="0" err="1">
                <a:latin typeface="Arial" pitchFamily="34" charset="0"/>
                <a:cs typeface="Arial" pitchFamily="34" charset="0"/>
              </a:rPr>
              <a:t>putStr</a:t>
            </a:r>
            <a:r>
              <a:rPr lang="en-US" dirty="0">
                <a:latin typeface="Arial" pitchFamily="34" charset="0"/>
                <a:cs typeface="Arial" pitchFamily="34" charset="0"/>
              </a:rPr>
              <a:t> "Sum of x + y = "</a:t>
            </a:r>
          </a:p>
          <a:p>
            <a:r>
              <a:rPr lang="en-US" dirty="0">
                <a:latin typeface="Arial" pitchFamily="34" charset="0"/>
                <a:cs typeface="Arial" pitchFamily="34" charset="0"/>
              </a:rPr>
              <a:t>print(</a:t>
            </a:r>
            <a:r>
              <a:rPr lang="en-US" dirty="0" err="1">
                <a:latin typeface="Arial" pitchFamily="34" charset="0"/>
                <a:cs typeface="Arial" pitchFamily="34" charset="0"/>
              </a:rPr>
              <a:t>addIntegers</a:t>
            </a:r>
            <a:r>
              <a:rPr lang="en-US" dirty="0">
                <a:latin typeface="Arial" pitchFamily="34" charset="0"/>
                <a:cs typeface="Arial" pitchFamily="34" charset="0"/>
              </a:rPr>
              <a:t> 2 2)</a:t>
            </a: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295400"/>
            <a:ext cx="81967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625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Integer</a:t>
            </a:r>
            <a:endParaRPr lang="en-US" sz="5400" dirty="0">
              <a:latin typeface="Arabic Typesetting" pitchFamily="66" charset="-78"/>
              <a:cs typeface="Arabic Typesetting" pitchFamily="66" charset="-78"/>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2895600"/>
            <a:ext cx="8036719"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735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Integer</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1477328"/>
          </a:xfrm>
          <a:prstGeom prst="rect">
            <a:avLst/>
          </a:prstGeom>
          <a:noFill/>
        </p:spPr>
        <p:txBody>
          <a:bodyPr wrap="square" rtlCol="0">
            <a:spAutoFit/>
          </a:bodyPr>
          <a:lstStyle/>
          <a:p>
            <a:r>
              <a:rPr lang="en-US" b="1" dirty="0"/>
              <a:t>Integer</a:t>
            </a:r>
            <a:r>
              <a:rPr lang="en-US" dirty="0"/>
              <a:t> can be considered as a superset of </a:t>
            </a:r>
            <a:r>
              <a:rPr lang="en-US" b="1" dirty="0"/>
              <a:t>Int</a:t>
            </a:r>
            <a:r>
              <a:rPr lang="en-US" dirty="0" smtClean="0"/>
              <a:t>.</a:t>
            </a:r>
          </a:p>
          <a:p>
            <a:endParaRPr lang="en-US" dirty="0">
              <a:latin typeface="Arial" pitchFamily="34" charset="0"/>
              <a:cs typeface="Arial" pitchFamily="34" charset="0"/>
            </a:endParaRPr>
          </a:p>
          <a:p>
            <a:r>
              <a:rPr lang="en-US" dirty="0" smtClean="0"/>
              <a:t>Not </a:t>
            </a:r>
            <a:r>
              <a:rPr lang="en-US" dirty="0"/>
              <a:t>bounded by any </a:t>
            </a:r>
            <a:r>
              <a:rPr lang="en-US" dirty="0" smtClean="0"/>
              <a:t>number.</a:t>
            </a:r>
          </a:p>
          <a:p>
            <a:endParaRPr lang="en-US" dirty="0"/>
          </a:p>
          <a:p>
            <a:r>
              <a:rPr lang="en-US" dirty="0" smtClean="0"/>
              <a:t>Hence </a:t>
            </a:r>
            <a:r>
              <a:rPr lang="en-US" dirty="0"/>
              <a:t>an Integer can be of </a:t>
            </a:r>
            <a:r>
              <a:rPr lang="en-US" b="1" dirty="0"/>
              <a:t>any length without any limitation.</a:t>
            </a:r>
            <a:endParaRPr lang="en-US" b="1" dirty="0">
              <a:latin typeface="Arial" pitchFamily="34" charset="0"/>
              <a:cs typeface="Arial" pitchFamily="34" charset="0"/>
            </a:endParaRP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295400"/>
            <a:ext cx="81967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80147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Integer</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smtClean="0"/>
              <a:t>Hence </a:t>
            </a:r>
            <a:r>
              <a:rPr lang="en-US" b="1" dirty="0"/>
              <a:t>an Integer can be of any length without any limitation.</a:t>
            </a:r>
            <a:endParaRPr lang="en-US" b="1" dirty="0">
              <a:latin typeface="Arial" pitchFamily="34" charset="0"/>
              <a:cs typeface="Arial" pitchFamily="34" charset="0"/>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12409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05" y="3581400"/>
            <a:ext cx="8177281" cy="1711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679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Double</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smtClean="0"/>
              <a:t>Hence the output can be another variable, without </a:t>
            </a:r>
            <a:r>
              <a:rPr lang="en-US" b="1" dirty="0"/>
              <a:t>any </a:t>
            </a:r>
            <a:r>
              <a:rPr lang="en-US" b="1" dirty="0" smtClean="0"/>
              <a:t>limitation in this case.</a:t>
            </a:r>
            <a:endParaRPr lang="en-US" b="1" dirty="0">
              <a:latin typeface="Arial" pitchFamily="34" charset="0"/>
              <a:cs typeface="Arial" pitchFamily="34" charset="0"/>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9200"/>
            <a:ext cx="81475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657600"/>
            <a:ext cx="8429002"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107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36157</TotalTime>
  <Words>6280</Words>
  <Application>Microsoft Office PowerPoint</Application>
  <PresentationFormat>On-screen Show (4:3)</PresentationFormat>
  <Paragraphs>1034</Paragraphs>
  <Slides>164</Slides>
  <Notes>154</Notes>
  <HiddenSlides>0</HiddenSlides>
  <MMClips>0</MMClips>
  <ScaleCrop>false</ScaleCrop>
  <HeadingPairs>
    <vt:vector size="4" baseType="variant">
      <vt:variant>
        <vt:lpstr>Theme</vt:lpstr>
      </vt:variant>
      <vt:variant>
        <vt:i4>1</vt:i4>
      </vt:variant>
      <vt:variant>
        <vt:lpstr>Slide Titles</vt:lpstr>
      </vt:variant>
      <vt:variant>
        <vt:i4>164</vt:i4>
      </vt:variant>
    </vt:vector>
  </HeadingPairs>
  <TitlesOfParts>
    <vt:vector size="165" baseType="lpstr">
      <vt:lpstr>Office Theme</vt:lpstr>
      <vt:lpstr>HOW TECHNOLOGY HAS CHANGED MARKETS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glass-eel phenomenon</vt:lpstr>
      <vt:lpstr>The glass-eel phenomenon</vt:lpstr>
      <vt:lpstr>The glass-eel phenomenon</vt:lpstr>
      <vt:lpstr>The glass-eel phenomenon</vt:lpstr>
      <vt:lpstr>PowerPoint Presentation</vt:lpstr>
      <vt:lpstr>PowerPoint Presentation</vt:lpstr>
      <vt:lpstr>Crowded Spaces</vt:lpstr>
      <vt:lpstr>PowerPoint Presentation</vt:lpstr>
      <vt:lpstr>PowerPoint Presentation</vt:lpstr>
      <vt:lpstr>The Story of Trading Sardines</vt:lpstr>
      <vt:lpstr>The Story of Trading Sardines</vt:lpstr>
      <vt:lpstr>mining VS. trading</vt:lpstr>
      <vt:lpstr>PowerPoint Presentation</vt:lpstr>
      <vt:lpstr>PowerPoint Presentation</vt:lpstr>
      <vt:lpstr>Illegal vs. Legal Arbitrage</vt:lpstr>
      <vt:lpstr>Illegal vs. Legal Arbitrage</vt:lpstr>
      <vt:lpstr>PowerPoint Presentation</vt:lpstr>
      <vt:lpstr>Bitcoin Mining Procedure</vt:lpstr>
      <vt:lpstr>ANTMINER</vt:lpstr>
      <vt:lpstr>What is an Antminer?</vt:lpstr>
      <vt:lpstr>What is an Antminer?</vt:lpstr>
      <vt:lpstr>Bitcoin Mining Procedure</vt:lpstr>
      <vt:lpstr>Bitcoin Mining</vt:lpstr>
      <vt:lpstr>Bitcoin Wallets</vt:lpstr>
      <vt:lpstr>Bitcoin Wallets</vt:lpstr>
      <vt:lpstr>Bitcoin Wallets</vt:lpstr>
      <vt:lpstr>P2P negotiation cycles in the cloud.</vt:lpstr>
      <vt:lpstr>You wait in a queue until your machine has solved the hash</vt:lpstr>
      <vt:lpstr>Program Trading:    Financial Information Exchange </vt:lpstr>
      <vt:lpstr>Program Trading:    Financial Information Exchange </vt:lpstr>
      <vt:lpstr>Step-by-step how to set up a fix engine on your PC</vt:lpstr>
      <vt:lpstr>Program Trading:    Cryptocurrency Smart Contracts</vt:lpstr>
      <vt:lpstr>Program Trading:    Smart Contracts - Day II:    how to use the FIX information exchange</vt:lpstr>
      <vt:lpstr>Program Trading:    Smart Contracts, FIX tags. - https://www.onixs.biz/fix-dictionary/4.2/fields_by_tag.html - https://quickfixengine.org/c/documentation/ </vt:lpstr>
      <vt:lpstr>Program Trading:    Smart Contracts, FIX tags. - Day II:    Regression strategies to identify arbitrage</vt:lpstr>
      <vt:lpstr>Program Trading:    Market Making. - Day II:    How to observe supply and demand to determine values.</vt:lpstr>
      <vt:lpstr>Program Trading:    Arbitrage. - Day II:    How to observe bid &amp; ask price arbitrage.</vt:lpstr>
      <vt:lpstr>Program Trading:    Forecasting Values. - Day II:    How to use regression strategies to forecast values.</vt:lpstr>
      <vt:lpstr>Program Trading:    Forecasting Values. - Day II:    How to use regression strategies to forecast values.</vt:lpstr>
      <vt:lpstr>Program Trading. - Day II:    How to use regression strategies to forecast values.</vt:lpstr>
      <vt:lpstr>Program Trading. - Day II:    How to use regression strategies to forecast values.</vt:lpstr>
      <vt:lpstr>Program Trading - Day II:    ETL Strategies using Memory Mapped Files</vt:lpstr>
      <vt:lpstr>Program Trading - Day II:    ETL Strategies using Memory Mapped 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HASKELL</vt:lpstr>
      <vt:lpstr>HASKELL</vt:lpstr>
      <vt:lpstr>HASKELL</vt:lpstr>
      <vt:lpstr>HASKELL</vt:lpstr>
      <vt:lpstr>HASKELL</vt:lpstr>
      <vt:lpstr>HASKELL</vt:lpstr>
      <vt:lpstr>HASKELL</vt:lpstr>
      <vt:lpstr>HASKELL</vt:lpstr>
      <vt:lpstr>HASKELL</vt:lpstr>
      <vt:lpstr>HASKELL</vt:lpstr>
      <vt:lpstr>HASKELL</vt:lpstr>
      <vt:lpstr>HASKELL</vt:lpstr>
      <vt:lpstr>HASKELL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HASKELL</vt:lpstr>
      <vt:lpstr>BUILT IN DATA TYPES</vt:lpstr>
      <vt:lpstr>interchangeable</vt:lpstr>
      <vt:lpstr>Int</vt:lpstr>
      <vt:lpstr>Integer</vt:lpstr>
      <vt:lpstr>Integer</vt:lpstr>
      <vt:lpstr>Integer</vt:lpstr>
      <vt:lpstr>Integer</vt:lpstr>
      <vt:lpstr>Double</vt:lpstr>
      <vt:lpstr>Double</vt:lpstr>
      <vt:lpstr>Float</vt:lpstr>
      <vt:lpstr>Float</vt:lpstr>
      <vt:lpstr>Float</vt:lpstr>
      <vt:lpstr>Bool</vt:lpstr>
      <vt:lpstr>Bool</vt:lpstr>
      <vt:lpstr>Bool</vt:lpstr>
      <vt:lpstr>Char</vt:lpstr>
      <vt:lpstr>Char</vt:lpstr>
      <vt:lpstr>Char</vt:lpstr>
      <vt:lpstr>TYPE SETTING</vt:lpstr>
      <vt:lpstr>EQ 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BUILT IN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BUILT IN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BUILT IN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GOLANG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999</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TECHNOLOGY HAS CHANGED MARKETS</dc:title>
  <dc:creator>BD</dc:creator>
  <cp:lastModifiedBy>BD</cp:lastModifiedBy>
  <cp:revision>88</cp:revision>
  <dcterms:created xsi:type="dcterms:W3CDTF">2022-11-24T03:21:48Z</dcterms:created>
  <dcterms:modified xsi:type="dcterms:W3CDTF">2022-12-19T12:22:01Z</dcterms:modified>
</cp:coreProperties>
</file>